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1"/>
  </p:notesMasterIdLst>
  <p:handoutMasterIdLst>
    <p:handoutMasterId r:id="rId32"/>
  </p:handoutMasterIdLst>
  <p:sldIdLst>
    <p:sldId id="354" r:id="rId3"/>
    <p:sldId id="367" r:id="rId4"/>
    <p:sldId id="365" r:id="rId5"/>
    <p:sldId id="366" r:id="rId6"/>
    <p:sldId id="358" r:id="rId7"/>
    <p:sldId id="348" r:id="rId8"/>
    <p:sldId id="281" r:id="rId9"/>
    <p:sldId id="280" r:id="rId10"/>
    <p:sldId id="319" r:id="rId11"/>
    <p:sldId id="320" r:id="rId12"/>
    <p:sldId id="312" r:id="rId13"/>
    <p:sldId id="309" r:id="rId14"/>
    <p:sldId id="322" r:id="rId15"/>
    <p:sldId id="329" r:id="rId16"/>
    <p:sldId id="310" r:id="rId17"/>
    <p:sldId id="324" r:id="rId18"/>
    <p:sldId id="325" r:id="rId19"/>
    <p:sldId id="328" r:id="rId20"/>
    <p:sldId id="313" r:id="rId21"/>
    <p:sldId id="314" r:id="rId22"/>
    <p:sldId id="315" r:id="rId23"/>
    <p:sldId id="323" r:id="rId24"/>
    <p:sldId id="350" r:id="rId25"/>
    <p:sldId id="351" r:id="rId26"/>
    <p:sldId id="361" r:id="rId27"/>
    <p:sldId id="330" r:id="rId28"/>
    <p:sldId id="284" r:id="rId29"/>
    <p:sldId id="353"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ED8137"/>
    <a:srgbClr val="BC8F00"/>
    <a:srgbClr val="86000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434" autoAdjust="0"/>
  </p:normalViewPr>
  <p:slideViewPr>
    <p:cSldViewPr snapToGrid="0">
      <p:cViewPr varScale="1">
        <p:scale>
          <a:sx n="73" d="100"/>
          <a:sy n="73" d="100"/>
        </p:scale>
        <p:origin x="600" y="78"/>
      </p:cViewPr>
      <p:guideLst>
        <p:guide orient="horz" pos="2160"/>
        <p:guide pos="3840"/>
      </p:guideLst>
    </p:cSldViewPr>
  </p:slideViewPr>
  <p:notesTextViewPr>
    <p:cViewPr>
      <p:scale>
        <a:sx n="3" d="2"/>
        <a:sy n="3" d="2"/>
      </p:scale>
      <p:origin x="0" y="0"/>
    </p:cViewPr>
  </p:notesTextViewPr>
  <p:sorterViewPr>
    <p:cViewPr>
      <p:scale>
        <a:sx n="100" d="100"/>
        <a:sy n="100" d="100"/>
      </p:scale>
      <p:origin x="0" y="-1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D818A-DE61-492C-9F49-4330F19690E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72067E99-1C3B-406E-B0E9-FC347F914FA8}">
      <dgm:prSet phldrT="[Text]" custT="1"/>
      <dgm:spPr/>
      <dgm:t>
        <a:bodyPr/>
        <a:lstStyle/>
        <a:p>
          <a:r>
            <a:rPr lang="en-US" sz="2400" b="1" dirty="0">
              <a:solidFill>
                <a:schemeClr val="bg2">
                  <a:lumMod val="10000"/>
                </a:schemeClr>
              </a:solidFill>
            </a:rPr>
            <a:t>In this lecture we have discussed about functions of computer &amp; computer characteristics  </a:t>
          </a:r>
          <a:endParaRPr lang="en-IN" sz="2400" b="1" dirty="0">
            <a:solidFill>
              <a:schemeClr val="bg2">
                <a:lumMod val="10000"/>
              </a:schemeClr>
            </a:solidFill>
          </a:endParaRPr>
        </a:p>
      </dgm:t>
    </dgm:pt>
    <dgm:pt modelId="{E295694A-E3FF-4E4D-B786-E47583760C4E}" type="parTrans" cxnId="{AAE49CDE-EE1C-4041-8DCB-69A3B80087AD}">
      <dgm:prSet/>
      <dgm:spPr/>
      <dgm:t>
        <a:bodyPr/>
        <a:lstStyle/>
        <a:p>
          <a:endParaRPr lang="en-IN"/>
        </a:p>
      </dgm:t>
    </dgm:pt>
    <dgm:pt modelId="{E2FCE763-C2C6-41BB-BE42-2FC9B40C0439}" type="sibTrans" cxnId="{AAE49CDE-EE1C-4041-8DCB-69A3B80087AD}">
      <dgm:prSet/>
      <dgm:spPr/>
      <dgm:t>
        <a:bodyPr/>
        <a:lstStyle/>
        <a:p>
          <a:endParaRPr lang="en-IN"/>
        </a:p>
      </dgm:t>
    </dgm:pt>
    <dgm:pt modelId="{0621545F-95F6-44EB-825F-83C24ABAE76E}">
      <dgm:prSet phldrT="[Text]" custT="1"/>
      <dgm:spPr/>
      <dgm:t>
        <a:bodyPr/>
        <a:lstStyle/>
        <a:p>
          <a:r>
            <a:rPr lang="en-US" sz="2400" b="1" kern="1200" dirty="0">
              <a:solidFill>
                <a:srgbClr val="E7E6E6">
                  <a:lumMod val="10000"/>
                </a:srgbClr>
              </a:solidFill>
              <a:latin typeface="Calibri"/>
              <a:ea typeface="+mn-ea"/>
              <a:cs typeface="+mn-cs"/>
            </a:rPr>
            <a:t>We have discussed about the block diagram of computer, how computer works. </a:t>
          </a:r>
          <a:endParaRPr lang="en-IN" sz="2400" b="1" kern="1200" dirty="0">
            <a:solidFill>
              <a:srgbClr val="E7E6E6">
                <a:lumMod val="10000"/>
              </a:srgbClr>
            </a:solidFill>
            <a:latin typeface="Calibri"/>
            <a:ea typeface="+mn-ea"/>
            <a:cs typeface="+mn-cs"/>
          </a:endParaRPr>
        </a:p>
      </dgm:t>
    </dgm:pt>
    <dgm:pt modelId="{0DC4AED1-1C4B-492D-B362-E4F34DA21582}" type="parTrans" cxnId="{57421435-2741-45ED-8B76-658C1BDCB734}">
      <dgm:prSet/>
      <dgm:spPr/>
      <dgm:t>
        <a:bodyPr/>
        <a:lstStyle/>
        <a:p>
          <a:endParaRPr lang="en-IN"/>
        </a:p>
      </dgm:t>
    </dgm:pt>
    <dgm:pt modelId="{93AF2E2B-5524-48E6-96A4-F1B0B555DF04}" type="sibTrans" cxnId="{57421435-2741-45ED-8B76-658C1BDCB734}">
      <dgm:prSet/>
      <dgm:spPr/>
      <dgm:t>
        <a:bodyPr/>
        <a:lstStyle/>
        <a:p>
          <a:endParaRPr lang="en-IN"/>
        </a:p>
      </dgm:t>
    </dgm:pt>
    <dgm:pt modelId="{A01C6F03-8F64-4572-A415-227584B1F1D4}">
      <dgm:prSet custT="1"/>
      <dgm:spPr>
        <a:solidFill>
          <a:schemeClr val="accent1">
            <a:lumMod val="40000"/>
            <a:lumOff val="60000"/>
          </a:schemeClr>
        </a:solidFill>
      </dgm:spPr>
      <dgm:t>
        <a:bodyPr/>
        <a:lstStyle/>
        <a:p>
          <a:r>
            <a:rPr lang="en-US" sz="2400" b="1" dirty="0">
              <a:solidFill>
                <a:schemeClr val="bg2">
                  <a:lumMod val="10000"/>
                </a:schemeClr>
              </a:solidFill>
              <a:sym typeface="Wingdings" panose="05000000000000000000" pitchFamily="2" charset="2"/>
            </a:rPr>
            <a:t>We have learnt about primary and secondary memory, RAM and ROM.</a:t>
          </a:r>
        </a:p>
      </dgm:t>
    </dgm:pt>
    <dgm:pt modelId="{4DA968A8-0948-417F-9134-FA754EAB92DA}" type="parTrans" cxnId="{9495434F-F7C9-45D7-B8C6-CCE0B7994591}">
      <dgm:prSet/>
      <dgm:spPr/>
      <dgm:t>
        <a:bodyPr/>
        <a:lstStyle/>
        <a:p>
          <a:endParaRPr lang="en-IN"/>
        </a:p>
      </dgm:t>
    </dgm:pt>
    <dgm:pt modelId="{14056E56-91CB-4AD0-BDAA-2A69C7D39824}" type="sibTrans" cxnId="{9495434F-F7C9-45D7-B8C6-CCE0B7994591}">
      <dgm:prSet/>
      <dgm:spPr/>
      <dgm:t>
        <a:bodyPr/>
        <a:lstStyle/>
        <a:p>
          <a:endParaRPr lang="en-IN"/>
        </a:p>
      </dgm:t>
    </dgm:pt>
    <dgm:pt modelId="{097EF926-1259-452F-A448-711C22076917}" type="pres">
      <dgm:prSet presAssocID="{A30D818A-DE61-492C-9F49-4330F19690E3}" presName="diagram" presStyleCnt="0">
        <dgm:presLayoutVars>
          <dgm:dir/>
          <dgm:resizeHandles val="exact"/>
        </dgm:presLayoutVars>
      </dgm:prSet>
      <dgm:spPr/>
      <dgm:t>
        <a:bodyPr/>
        <a:lstStyle/>
        <a:p>
          <a:endParaRPr lang="en-US"/>
        </a:p>
      </dgm:t>
    </dgm:pt>
    <dgm:pt modelId="{2F0A59F6-A053-4340-A4F0-E60DDF039046}" type="pres">
      <dgm:prSet presAssocID="{72067E99-1C3B-406E-B0E9-FC347F914FA8}" presName="node" presStyleLbl="node1" presStyleIdx="0" presStyleCnt="3">
        <dgm:presLayoutVars>
          <dgm:bulletEnabled val="1"/>
        </dgm:presLayoutVars>
      </dgm:prSet>
      <dgm:spPr/>
      <dgm:t>
        <a:bodyPr/>
        <a:lstStyle/>
        <a:p>
          <a:endParaRPr lang="en-US"/>
        </a:p>
      </dgm:t>
    </dgm:pt>
    <dgm:pt modelId="{B7110241-4B56-449E-BE7E-CE03E41DECBD}" type="pres">
      <dgm:prSet presAssocID="{E2FCE763-C2C6-41BB-BE42-2FC9B40C0439}" presName="sibTrans" presStyleCnt="0"/>
      <dgm:spPr/>
    </dgm:pt>
    <dgm:pt modelId="{45C74EF1-9A11-4F71-A1B7-79F2B3452A9C}" type="pres">
      <dgm:prSet presAssocID="{0621545F-95F6-44EB-825F-83C24ABAE76E}" presName="node" presStyleLbl="node1" presStyleIdx="1" presStyleCnt="3">
        <dgm:presLayoutVars>
          <dgm:bulletEnabled val="1"/>
        </dgm:presLayoutVars>
      </dgm:prSet>
      <dgm:spPr/>
      <dgm:t>
        <a:bodyPr/>
        <a:lstStyle/>
        <a:p>
          <a:endParaRPr lang="en-US"/>
        </a:p>
      </dgm:t>
    </dgm:pt>
    <dgm:pt modelId="{0CC0DE93-1BD7-4691-B76E-8B0327162FB5}" type="pres">
      <dgm:prSet presAssocID="{93AF2E2B-5524-48E6-96A4-F1B0B555DF04}" presName="sibTrans" presStyleCnt="0"/>
      <dgm:spPr/>
    </dgm:pt>
    <dgm:pt modelId="{125214B9-F360-433C-AD02-087D02D43A08}" type="pres">
      <dgm:prSet presAssocID="{A01C6F03-8F64-4572-A415-227584B1F1D4}" presName="node" presStyleLbl="node1" presStyleIdx="2" presStyleCnt="3">
        <dgm:presLayoutVars>
          <dgm:bulletEnabled val="1"/>
        </dgm:presLayoutVars>
      </dgm:prSet>
      <dgm:spPr/>
      <dgm:t>
        <a:bodyPr/>
        <a:lstStyle/>
        <a:p>
          <a:endParaRPr lang="en-US"/>
        </a:p>
      </dgm:t>
    </dgm:pt>
  </dgm:ptLst>
  <dgm:cxnLst>
    <dgm:cxn modelId="{D00252CB-9D61-4788-A959-DB99FAB8CBDB}" type="presOf" srcId="{A30D818A-DE61-492C-9F49-4330F19690E3}" destId="{097EF926-1259-452F-A448-711C22076917}" srcOrd="0" destOrd="0" presId="urn:microsoft.com/office/officeart/2005/8/layout/default"/>
    <dgm:cxn modelId="{57421435-2741-45ED-8B76-658C1BDCB734}" srcId="{A30D818A-DE61-492C-9F49-4330F19690E3}" destId="{0621545F-95F6-44EB-825F-83C24ABAE76E}" srcOrd="1" destOrd="0" parTransId="{0DC4AED1-1C4B-492D-B362-E4F34DA21582}" sibTransId="{93AF2E2B-5524-48E6-96A4-F1B0B555DF04}"/>
    <dgm:cxn modelId="{ECCE3782-0BA7-4D11-9D3C-49385FC334F5}" type="presOf" srcId="{72067E99-1C3B-406E-B0E9-FC347F914FA8}" destId="{2F0A59F6-A053-4340-A4F0-E60DDF039046}" srcOrd="0" destOrd="0" presId="urn:microsoft.com/office/officeart/2005/8/layout/default"/>
    <dgm:cxn modelId="{FB907561-3042-443C-9925-0235425570A1}" type="presOf" srcId="{0621545F-95F6-44EB-825F-83C24ABAE76E}" destId="{45C74EF1-9A11-4F71-A1B7-79F2B3452A9C}" srcOrd="0" destOrd="0" presId="urn:microsoft.com/office/officeart/2005/8/layout/default"/>
    <dgm:cxn modelId="{AAE49CDE-EE1C-4041-8DCB-69A3B80087AD}" srcId="{A30D818A-DE61-492C-9F49-4330F19690E3}" destId="{72067E99-1C3B-406E-B0E9-FC347F914FA8}" srcOrd="0" destOrd="0" parTransId="{E295694A-E3FF-4E4D-B786-E47583760C4E}" sibTransId="{E2FCE763-C2C6-41BB-BE42-2FC9B40C0439}"/>
    <dgm:cxn modelId="{9495434F-F7C9-45D7-B8C6-CCE0B7994591}" srcId="{A30D818A-DE61-492C-9F49-4330F19690E3}" destId="{A01C6F03-8F64-4572-A415-227584B1F1D4}" srcOrd="2" destOrd="0" parTransId="{4DA968A8-0948-417F-9134-FA754EAB92DA}" sibTransId="{14056E56-91CB-4AD0-BDAA-2A69C7D39824}"/>
    <dgm:cxn modelId="{537F3816-8AD7-4A36-A251-136F9CB6EDBD}" type="presOf" srcId="{A01C6F03-8F64-4572-A415-227584B1F1D4}" destId="{125214B9-F360-433C-AD02-087D02D43A08}" srcOrd="0" destOrd="0" presId="urn:microsoft.com/office/officeart/2005/8/layout/default"/>
    <dgm:cxn modelId="{699A32D2-8395-47D4-BE2B-5B8EF202D093}" type="presParOf" srcId="{097EF926-1259-452F-A448-711C22076917}" destId="{2F0A59F6-A053-4340-A4F0-E60DDF039046}" srcOrd="0" destOrd="0" presId="urn:microsoft.com/office/officeart/2005/8/layout/default"/>
    <dgm:cxn modelId="{02491696-24B3-49AC-8F8C-9C3FB5FD4A79}" type="presParOf" srcId="{097EF926-1259-452F-A448-711C22076917}" destId="{B7110241-4B56-449E-BE7E-CE03E41DECBD}" srcOrd="1" destOrd="0" presId="urn:microsoft.com/office/officeart/2005/8/layout/default"/>
    <dgm:cxn modelId="{5E671BA3-C945-46E3-8A16-A759A8BB1E41}" type="presParOf" srcId="{097EF926-1259-452F-A448-711C22076917}" destId="{45C74EF1-9A11-4F71-A1B7-79F2B3452A9C}" srcOrd="2" destOrd="0" presId="urn:microsoft.com/office/officeart/2005/8/layout/default"/>
    <dgm:cxn modelId="{83814BDA-AC59-4D7F-A37F-B0624856D23C}" type="presParOf" srcId="{097EF926-1259-452F-A448-711C22076917}" destId="{0CC0DE93-1BD7-4691-B76E-8B0327162FB5}" srcOrd="3" destOrd="0" presId="urn:microsoft.com/office/officeart/2005/8/layout/default"/>
    <dgm:cxn modelId="{CEF43F2E-179B-44AB-B9A4-9CF127E089EE}" type="presParOf" srcId="{097EF926-1259-452F-A448-711C22076917}" destId="{125214B9-F360-433C-AD02-087D02D43A0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A59F6-A053-4340-A4F0-E60DDF039046}">
      <dsp:nvSpPr>
        <dsp:cNvPr id="0" name=""/>
        <dsp:cNvSpPr/>
      </dsp:nvSpPr>
      <dsp:spPr>
        <a:xfrm>
          <a:off x="74071" y="1256"/>
          <a:ext cx="4166272" cy="24997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chemeClr val="bg2">
                  <a:lumMod val="10000"/>
                </a:schemeClr>
              </a:solidFill>
            </a:rPr>
            <a:t>In this lecture we have discussed about functions of computer &amp; computer characteristics  </a:t>
          </a:r>
          <a:endParaRPr lang="en-IN" sz="2400" b="1" kern="1200" dirty="0">
            <a:solidFill>
              <a:schemeClr val="bg2">
                <a:lumMod val="10000"/>
              </a:schemeClr>
            </a:solidFill>
          </a:endParaRPr>
        </a:p>
      </dsp:txBody>
      <dsp:txXfrm>
        <a:off x="74071" y="1256"/>
        <a:ext cx="4166272" cy="2499763"/>
      </dsp:txXfrm>
    </dsp:sp>
    <dsp:sp modelId="{45C74EF1-9A11-4F71-A1B7-79F2B3452A9C}">
      <dsp:nvSpPr>
        <dsp:cNvPr id="0" name=""/>
        <dsp:cNvSpPr/>
      </dsp:nvSpPr>
      <dsp:spPr>
        <a:xfrm>
          <a:off x="4656972" y="1256"/>
          <a:ext cx="4166272" cy="24997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E7E6E6">
                  <a:lumMod val="10000"/>
                </a:srgbClr>
              </a:solidFill>
              <a:latin typeface="Calibri"/>
              <a:ea typeface="+mn-ea"/>
              <a:cs typeface="+mn-cs"/>
            </a:rPr>
            <a:t>We have discussed about the block diagram of computer, how computer works. </a:t>
          </a:r>
          <a:endParaRPr lang="en-IN" sz="2400" b="1" kern="1200" dirty="0">
            <a:solidFill>
              <a:srgbClr val="E7E6E6">
                <a:lumMod val="10000"/>
              </a:srgbClr>
            </a:solidFill>
            <a:latin typeface="Calibri"/>
            <a:ea typeface="+mn-ea"/>
            <a:cs typeface="+mn-cs"/>
          </a:endParaRPr>
        </a:p>
      </dsp:txBody>
      <dsp:txXfrm>
        <a:off x="4656972" y="1256"/>
        <a:ext cx="4166272" cy="2499763"/>
      </dsp:txXfrm>
    </dsp:sp>
    <dsp:sp modelId="{125214B9-F360-433C-AD02-087D02D43A08}">
      <dsp:nvSpPr>
        <dsp:cNvPr id="0" name=""/>
        <dsp:cNvSpPr/>
      </dsp:nvSpPr>
      <dsp:spPr>
        <a:xfrm>
          <a:off x="2365522" y="2917647"/>
          <a:ext cx="4166272" cy="24997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chemeClr val="bg2">
                  <a:lumMod val="10000"/>
                </a:schemeClr>
              </a:solidFill>
              <a:sym typeface="Wingdings" panose="05000000000000000000" pitchFamily="2" charset="2"/>
            </a:rPr>
            <a:t>We have learnt about primary and secondary memory, RAM and ROM.</a:t>
          </a:r>
        </a:p>
      </dsp:txBody>
      <dsp:txXfrm>
        <a:off x="2365522" y="2917647"/>
        <a:ext cx="4166272" cy="24997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6/9/2022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a:t>
            </a:fld>
            <a:endParaRPr lang="en-US"/>
          </a:p>
        </p:txBody>
      </p:sp>
    </p:spTree>
    <p:extLst>
      <p:ext uri="{BB962C8B-B14F-4D97-AF65-F5344CB8AC3E}">
        <p14:creationId xmlns:p14="http://schemas.microsoft.com/office/powerpoint/2010/main" val="60206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10</a:t>
            </a:fld>
            <a:endParaRPr lang="en-US"/>
          </a:p>
        </p:txBody>
      </p:sp>
    </p:spTree>
    <p:extLst>
      <p:ext uri="{BB962C8B-B14F-4D97-AF65-F5344CB8AC3E}">
        <p14:creationId xmlns:p14="http://schemas.microsoft.com/office/powerpoint/2010/main" val="3691648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11</a:t>
            </a:fld>
            <a:endParaRPr lang="en-US"/>
          </a:p>
        </p:txBody>
      </p:sp>
    </p:spTree>
    <p:extLst>
      <p:ext uri="{BB962C8B-B14F-4D97-AF65-F5344CB8AC3E}">
        <p14:creationId xmlns:p14="http://schemas.microsoft.com/office/powerpoint/2010/main" val="407835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12</a:t>
            </a:fld>
            <a:endParaRPr lang="en-US"/>
          </a:p>
        </p:txBody>
      </p:sp>
    </p:spTree>
    <p:extLst>
      <p:ext uri="{BB962C8B-B14F-4D97-AF65-F5344CB8AC3E}">
        <p14:creationId xmlns:p14="http://schemas.microsoft.com/office/powerpoint/2010/main" val="280798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13</a:t>
            </a:fld>
            <a:endParaRPr lang="en-US"/>
          </a:p>
        </p:txBody>
      </p:sp>
    </p:spTree>
    <p:extLst>
      <p:ext uri="{BB962C8B-B14F-4D97-AF65-F5344CB8AC3E}">
        <p14:creationId xmlns:p14="http://schemas.microsoft.com/office/powerpoint/2010/main" val="349310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14</a:t>
            </a:fld>
            <a:endParaRPr lang="en-US"/>
          </a:p>
        </p:txBody>
      </p:sp>
    </p:spTree>
    <p:extLst>
      <p:ext uri="{BB962C8B-B14F-4D97-AF65-F5344CB8AC3E}">
        <p14:creationId xmlns:p14="http://schemas.microsoft.com/office/powerpoint/2010/main" val="354566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15</a:t>
            </a:fld>
            <a:endParaRPr lang="en-US"/>
          </a:p>
        </p:txBody>
      </p:sp>
    </p:spTree>
    <p:extLst>
      <p:ext uri="{BB962C8B-B14F-4D97-AF65-F5344CB8AC3E}">
        <p14:creationId xmlns:p14="http://schemas.microsoft.com/office/powerpoint/2010/main" val="234999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16</a:t>
            </a:fld>
            <a:endParaRPr lang="en-US"/>
          </a:p>
        </p:txBody>
      </p:sp>
    </p:spTree>
    <p:extLst>
      <p:ext uri="{BB962C8B-B14F-4D97-AF65-F5344CB8AC3E}">
        <p14:creationId xmlns:p14="http://schemas.microsoft.com/office/powerpoint/2010/main" val="421574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17</a:t>
            </a:fld>
            <a:endParaRPr lang="en-US"/>
          </a:p>
        </p:txBody>
      </p:sp>
    </p:spTree>
    <p:extLst>
      <p:ext uri="{BB962C8B-B14F-4D97-AF65-F5344CB8AC3E}">
        <p14:creationId xmlns:p14="http://schemas.microsoft.com/office/powerpoint/2010/main" val="33323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18</a:t>
            </a:fld>
            <a:endParaRPr lang="en-US"/>
          </a:p>
        </p:txBody>
      </p:sp>
    </p:spTree>
    <p:extLst>
      <p:ext uri="{BB962C8B-B14F-4D97-AF65-F5344CB8AC3E}">
        <p14:creationId xmlns:p14="http://schemas.microsoft.com/office/powerpoint/2010/main" val="977679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19</a:t>
            </a:fld>
            <a:endParaRPr lang="en-US"/>
          </a:p>
        </p:txBody>
      </p:sp>
    </p:spTree>
    <p:extLst>
      <p:ext uri="{BB962C8B-B14F-4D97-AF65-F5344CB8AC3E}">
        <p14:creationId xmlns:p14="http://schemas.microsoft.com/office/powerpoint/2010/main" val="357339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a:t>
            </a:fld>
            <a:endParaRPr lang="en-US"/>
          </a:p>
        </p:txBody>
      </p:sp>
    </p:spTree>
    <p:extLst>
      <p:ext uri="{BB962C8B-B14F-4D97-AF65-F5344CB8AC3E}">
        <p14:creationId xmlns:p14="http://schemas.microsoft.com/office/powerpoint/2010/main" val="3357127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20</a:t>
            </a:fld>
            <a:endParaRPr lang="en-US"/>
          </a:p>
        </p:txBody>
      </p:sp>
    </p:spTree>
    <p:extLst>
      <p:ext uri="{BB962C8B-B14F-4D97-AF65-F5344CB8AC3E}">
        <p14:creationId xmlns:p14="http://schemas.microsoft.com/office/powerpoint/2010/main" val="92901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21</a:t>
            </a:fld>
            <a:endParaRPr lang="en-US"/>
          </a:p>
        </p:txBody>
      </p:sp>
    </p:spTree>
    <p:extLst>
      <p:ext uri="{BB962C8B-B14F-4D97-AF65-F5344CB8AC3E}">
        <p14:creationId xmlns:p14="http://schemas.microsoft.com/office/powerpoint/2010/main" val="41063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22</a:t>
            </a:fld>
            <a:endParaRPr lang="en-US"/>
          </a:p>
        </p:txBody>
      </p:sp>
    </p:spTree>
    <p:extLst>
      <p:ext uri="{BB962C8B-B14F-4D97-AF65-F5344CB8AC3E}">
        <p14:creationId xmlns:p14="http://schemas.microsoft.com/office/powerpoint/2010/main" val="30032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23</a:t>
            </a:fld>
            <a:endParaRPr lang="en-US"/>
          </a:p>
        </p:txBody>
      </p:sp>
    </p:spTree>
    <p:extLst>
      <p:ext uri="{BB962C8B-B14F-4D97-AF65-F5344CB8AC3E}">
        <p14:creationId xmlns:p14="http://schemas.microsoft.com/office/powerpoint/2010/main" val="3460081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24</a:t>
            </a:fld>
            <a:endParaRPr lang="en-US"/>
          </a:p>
        </p:txBody>
      </p:sp>
    </p:spTree>
    <p:extLst>
      <p:ext uri="{BB962C8B-B14F-4D97-AF65-F5344CB8AC3E}">
        <p14:creationId xmlns:p14="http://schemas.microsoft.com/office/powerpoint/2010/main" val="189074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25</a:t>
            </a:fld>
            <a:endParaRPr lang="en-US"/>
          </a:p>
        </p:txBody>
      </p:sp>
    </p:spTree>
    <p:extLst>
      <p:ext uri="{BB962C8B-B14F-4D97-AF65-F5344CB8AC3E}">
        <p14:creationId xmlns:p14="http://schemas.microsoft.com/office/powerpoint/2010/main" val="765853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26</a:t>
            </a:fld>
            <a:endParaRPr lang="en-US"/>
          </a:p>
        </p:txBody>
      </p:sp>
    </p:spTree>
    <p:extLst>
      <p:ext uri="{BB962C8B-B14F-4D97-AF65-F5344CB8AC3E}">
        <p14:creationId xmlns:p14="http://schemas.microsoft.com/office/powerpoint/2010/main" val="2484574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27</a:t>
            </a:fld>
            <a:endParaRPr lang="en-US"/>
          </a:p>
        </p:txBody>
      </p:sp>
    </p:spTree>
    <p:extLst>
      <p:ext uri="{BB962C8B-B14F-4D97-AF65-F5344CB8AC3E}">
        <p14:creationId xmlns:p14="http://schemas.microsoft.com/office/powerpoint/2010/main" val="2604625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28</a:t>
            </a:fld>
            <a:endParaRPr lang="en-US"/>
          </a:p>
        </p:txBody>
      </p:sp>
    </p:spTree>
    <p:extLst>
      <p:ext uri="{BB962C8B-B14F-4D97-AF65-F5344CB8AC3E}">
        <p14:creationId xmlns:p14="http://schemas.microsoft.com/office/powerpoint/2010/main" val="355289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3</a:t>
            </a:fld>
            <a:endParaRPr lang="en-US"/>
          </a:p>
        </p:txBody>
      </p:sp>
    </p:spTree>
    <p:extLst>
      <p:ext uri="{BB962C8B-B14F-4D97-AF65-F5344CB8AC3E}">
        <p14:creationId xmlns:p14="http://schemas.microsoft.com/office/powerpoint/2010/main" val="122546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4</a:t>
            </a:fld>
            <a:endParaRPr lang="en-US"/>
          </a:p>
        </p:txBody>
      </p:sp>
    </p:spTree>
    <p:extLst>
      <p:ext uri="{BB962C8B-B14F-4D97-AF65-F5344CB8AC3E}">
        <p14:creationId xmlns:p14="http://schemas.microsoft.com/office/powerpoint/2010/main" val="129719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5</a:t>
            </a:fld>
            <a:endParaRPr lang="en-US"/>
          </a:p>
        </p:txBody>
      </p:sp>
    </p:spTree>
    <p:extLst>
      <p:ext uri="{BB962C8B-B14F-4D97-AF65-F5344CB8AC3E}">
        <p14:creationId xmlns:p14="http://schemas.microsoft.com/office/powerpoint/2010/main" val="263157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6</a:t>
            </a:fld>
            <a:endParaRPr lang="en-US"/>
          </a:p>
        </p:txBody>
      </p:sp>
    </p:spTree>
    <p:extLst>
      <p:ext uri="{BB962C8B-B14F-4D97-AF65-F5344CB8AC3E}">
        <p14:creationId xmlns:p14="http://schemas.microsoft.com/office/powerpoint/2010/main" val="252176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in the diagram is 3</a:t>
            </a:r>
            <a:r>
              <a:rPr lang="en-US" baseline="30000" dirty="0"/>
              <a:t>rd</a:t>
            </a:r>
            <a:r>
              <a:rPr lang="en-US" dirty="0"/>
              <a:t> generation</a:t>
            </a:r>
            <a:r>
              <a:rPr lang="en-US" baseline="0" dirty="0"/>
              <a:t> computer. The period of third generation was from 1965-1971. The computers of third generation used Integrated Circuits (ICs) in place of transistors. A single IC has many transistors, resistors, and capacitors along with the associated circuitry. The main features of third generation are −</a:t>
            </a:r>
          </a:p>
          <a:p>
            <a:r>
              <a:rPr lang="en-US" baseline="0" dirty="0"/>
              <a:t>IC used</a:t>
            </a:r>
          </a:p>
          <a:p>
            <a:r>
              <a:rPr lang="en-US" baseline="0" dirty="0"/>
              <a:t>More reliable in comparison to previous two generations</a:t>
            </a:r>
          </a:p>
          <a:p>
            <a:r>
              <a:rPr lang="en-US" baseline="0" dirty="0"/>
              <a:t>Smaller size</a:t>
            </a:r>
          </a:p>
          <a:p>
            <a:r>
              <a:rPr lang="en-US" baseline="0" dirty="0"/>
              <a:t>Generated less heat</a:t>
            </a:r>
          </a:p>
          <a:p>
            <a:r>
              <a:rPr lang="en-US" baseline="0" dirty="0"/>
              <a:t>Faster</a:t>
            </a:r>
          </a:p>
          <a:p>
            <a:r>
              <a:rPr lang="en-US" baseline="0" dirty="0"/>
              <a:t>Lesser maintenance</a:t>
            </a:r>
          </a:p>
          <a:p>
            <a:r>
              <a:rPr lang="en-US" baseline="0" dirty="0"/>
              <a:t>Costly</a:t>
            </a:r>
          </a:p>
          <a:p>
            <a:r>
              <a:rPr lang="en-US" baseline="0" dirty="0"/>
              <a:t>AC required</a:t>
            </a:r>
          </a:p>
          <a:p>
            <a:r>
              <a:rPr lang="en-US" baseline="0" dirty="0"/>
              <a:t>Consumed lesser electricity</a:t>
            </a:r>
          </a:p>
          <a:p>
            <a:r>
              <a:rPr lang="en-US" baseline="0" dirty="0"/>
              <a:t>Supported high-level language</a:t>
            </a:r>
            <a:endParaRPr lang="en-US" dirty="0"/>
          </a:p>
        </p:txBody>
      </p:sp>
      <p:sp>
        <p:nvSpPr>
          <p:cNvPr id="4" name="Slide Number Placeholder 3"/>
          <p:cNvSpPr>
            <a:spLocks noGrp="1"/>
          </p:cNvSpPr>
          <p:nvPr>
            <p:ph type="sldNum" sz="quarter" idx="10"/>
          </p:nvPr>
        </p:nvSpPr>
        <p:spPr/>
        <p:txBody>
          <a:bodyPr/>
          <a:lstStyle/>
          <a:p>
            <a:fld id="{60732FBC-CC67-4B17-8935-02F23E3364AC}" type="slidenum">
              <a:rPr lang="en-US" smtClean="0"/>
              <a:pPr/>
              <a:t>7</a:t>
            </a:fld>
            <a:endParaRPr lang="en-US"/>
          </a:p>
        </p:txBody>
      </p:sp>
    </p:spTree>
    <p:extLst>
      <p:ext uri="{BB962C8B-B14F-4D97-AF65-F5344CB8AC3E}">
        <p14:creationId xmlns:p14="http://schemas.microsoft.com/office/powerpoint/2010/main" val="418602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8</a:t>
            </a:fld>
            <a:endParaRPr lang="en-US"/>
          </a:p>
        </p:txBody>
      </p:sp>
    </p:spTree>
    <p:extLst>
      <p:ext uri="{BB962C8B-B14F-4D97-AF65-F5344CB8AC3E}">
        <p14:creationId xmlns:p14="http://schemas.microsoft.com/office/powerpoint/2010/main" val="122462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32FBC-CC67-4B17-8935-02F23E3364AC}" type="slidenum">
              <a:rPr lang="en-US" smtClean="0"/>
              <a:pPr/>
              <a:t>9</a:t>
            </a:fld>
            <a:endParaRPr lang="en-US"/>
          </a:p>
        </p:txBody>
      </p:sp>
    </p:spTree>
    <p:extLst>
      <p:ext uri="{BB962C8B-B14F-4D97-AF65-F5344CB8AC3E}">
        <p14:creationId xmlns:p14="http://schemas.microsoft.com/office/powerpoint/2010/main" val="246620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kpWG423uQIw" TargetMode="External"/><Relationship Id="rId3" Type="http://schemas.openxmlformats.org/officeDocument/2006/relationships/hyperlink" Target="https://www.tutorialandexample.com/block-diagram-of-a-computer/" TargetMode="External"/><Relationship Id="rId7" Type="http://schemas.openxmlformats.org/officeDocument/2006/relationships/hyperlink" Target="https://www.youtube.com/watch?v=v9e2gaUwKf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youtube.com/watch?v=1owWbDQ5dJQ" TargetMode="External"/><Relationship Id="rId5" Type="http://schemas.openxmlformats.org/officeDocument/2006/relationships/hyperlink" Target="https://www.geeksforgeeks.org/memory-layout-of-c-program/" TargetMode="External"/><Relationship Id="rId4" Type="http://schemas.openxmlformats.org/officeDocument/2006/relationships/hyperlink" Target="https://www.tutorialspoint.com/computer_fundamentals/computer_memory.htm" TargetMode="External"/><Relationship Id="rId9"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5369340"/>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236408" y="592201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1028" name="CorelDRAW" r:id="rId4" imgW="2169000" imgH="2169360" progId="">
                  <p:embed/>
                </p:oleObj>
              </mc:Choice>
              <mc:Fallback>
                <p:oleObj name="CorelDRAW" r:id="rId4"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5">
                        <a:lum bright="76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a:spLocks noChangeArrowheads="1"/>
          </p:cNvSpPr>
          <p:nvPr/>
        </p:nvSpPr>
        <p:spPr bwMode="auto">
          <a:xfrm>
            <a:off x="240610" y="5988169"/>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Introduction to computers and programming</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1128870" y="1388820"/>
            <a:ext cx="9884238" cy="332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smtClean="0">
                <a:latin typeface="Arial Black" panose="020B0A04020102020204" pitchFamily="34" charset="0"/>
                <a:ea typeface="Karla" pitchFamily="2" charset="0"/>
                <a:cs typeface="Karla" pitchFamily="2" charset="0"/>
              </a:rPr>
              <a:t>INSTITUTE - UIE</a:t>
            </a:r>
          </a:p>
          <a:p>
            <a:pPr lvl="0" algn="ctr" defTabSz="622300">
              <a:lnSpc>
                <a:spcPct val="90000"/>
              </a:lnSpc>
              <a:spcBef>
                <a:spcPct val="0"/>
              </a:spcBef>
              <a:spcAft>
                <a:spcPct val="35000"/>
              </a:spcAft>
            </a:pPr>
            <a:r>
              <a:rPr lang="en-US" sz="3200" b="1" dirty="0" smtClean="0">
                <a:latin typeface="Arial Black" panose="020B0A04020102020204" pitchFamily="34" charset="0"/>
                <a:ea typeface="Karla" pitchFamily="2" charset="0"/>
                <a:cs typeface="Karla" pitchFamily="2" charset="0"/>
              </a:rPr>
              <a:t>DEPARTMENT- ACADEMIC UNIT-2</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Subject Name</a:t>
            </a:r>
            <a:r>
              <a:rPr lang="en-US" sz="2800" dirty="0">
                <a:latin typeface="Times New Roman" panose="02020603050405020304" pitchFamily="18" charset="0"/>
                <a:ea typeface="Calibri" panose="020F0502020204030204" pitchFamily="34" charset="0"/>
                <a:cs typeface="Times New Roman" panose="02020603050405020304" pitchFamily="18" charset="0"/>
              </a:rPr>
              <a:t>: Introduction to Problem Solving</a:t>
            </a:r>
            <a:endParaRPr lang="en-US" sz="2800" dirty="0" smtClean="0">
              <a:latin typeface="Times New Roman" panose="02020603050405020304" pitchFamily="18"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Code:22CSH-101</a:t>
            </a:r>
          </a:p>
          <a:p>
            <a:pPr lvl="0" algn="ctr" defTabSz="622300">
              <a:lnSpc>
                <a:spcPct val="90000"/>
              </a:lnSpc>
              <a:spcBef>
                <a:spcPct val="0"/>
              </a:spcBef>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09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45D0-440A-4E9C-9EA8-B95270A81173}"/>
              </a:ext>
            </a:extLst>
          </p:cNvPr>
          <p:cNvSpPr>
            <a:spLocks noGrp="1"/>
          </p:cNvSpPr>
          <p:nvPr>
            <p:ph type="title"/>
          </p:nvPr>
        </p:nvSpPr>
        <p:spPr>
          <a:xfrm>
            <a:off x="838200" y="136525"/>
            <a:ext cx="10515600" cy="911225"/>
          </a:xfrm>
        </p:spPr>
        <p:txBody>
          <a:bodyPr/>
          <a:lstStyle/>
          <a:p>
            <a:r>
              <a:rPr lang="en-US" dirty="0"/>
              <a:t>Computer Characteristics :</a:t>
            </a:r>
            <a:endParaRPr lang="en-IN" dirty="0"/>
          </a:p>
        </p:txBody>
      </p:sp>
      <p:sp>
        <p:nvSpPr>
          <p:cNvPr id="3" name="Content Placeholder 2">
            <a:extLst>
              <a:ext uri="{FF2B5EF4-FFF2-40B4-BE49-F238E27FC236}">
                <a16:creationId xmlns:a16="http://schemas.microsoft.com/office/drawing/2014/main" id="{BB71EF6D-5670-487B-85DB-F165BAE122DF}"/>
              </a:ext>
            </a:extLst>
          </p:cNvPr>
          <p:cNvSpPr>
            <a:spLocks noGrp="1"/>
          </p:cNvSpPr>
          <p:nvPr>
            <p:ph idx="1"/>
          </p:nvPr>
        </p:nvSpPr>
        <p:spPr>
          <a:xfrm>
            <a:off x="838200" y="978693"/>
            <a:ext cx="10515600" cy="6098382"/>
          </a:xfrm>
        </p:spPr>
        <p:txBody>
          <a:bodyPr>
            <a:noAutofit/>
          </a:bodyPr>
          <a:lstStyle/>
          <a:p>
            <a:pPr marL="0" indent="0" algn="just">
              <a:buNone/>
            </a:pPr>
            <a:r>
              <a:rPr lang="en-US" sz="1600" b="1" dirty="0">
                <a:solidFill>
                  <a:srgbClr val="FF0000"/>
                </a:solidFill>
              </a:rPr>
              <a:t>Speed</a:t>
            </a:r>
          </a:p>
          <a:p>
            <a:pPr marL="0" indent="0" algn="just">
              <a:buNone/>
            </a:pPr>
            <a:r>
              <a:rPr lang="en-US" sz="1600" dirty="0"/>
              <a:t>A computer works with much higher speed and accuracy compared to humans while performing mathematical calculations. Computers can process millions (1,000,000) of instructions per second. The time taken by computers for their operations is microseconds and nanoseconds.</a:t>
            </a:r>
          </a:p>
          <a:p>
            <a:pPr marL="0" indent="0" algn="just">
              <a:buNone/>
            </a:pPr>
            <a:r>
              <a:rPr lang="en-US" sz="1600" b="1" dirty="0">
                <a:solidFill>
                  <a:srgbClr val="FF0000"/>
                </a:solidFill>
              </a:rPr>
              <a:t>Accuracy</a:t>
            </a:r>
          </a:p>
          <a:p>
            <a:pPr marL="0" indent="0" algn="just">
              <a:buNone/>
            </a:pPr>
            <a:r>
              <a:rPr lang="en-US" sz="1600" dirty="0"/>
              <a:t>Computers perform calculations with 100% accuracy. Errors may occur due to data inconsistency or inaccuracy.</a:t>
            </a:r>
          </a:p>
          <a:p>
            <a:pPr marL="0" indent="0" algn="just">
              <a:buNone/>
            </a:pPr>
            <a:r>
              <a:rPr lang="en-US" sz="1600" b="1" dirty="0">
                <a:solidFill>
                  <a:srgbClr val="FF0000"/>
                </a:solidFill>
              </a:rPr>
              <a:t>Diligence</a:t>
            </a:r>
          </a:p>
          <a:p>
            <a:pPr marL="0" indent="0" algn="just">
              <a:buNone/>
            </a:pPr>
            <a:r>
              <a:rPr lang="en-US" sz="1600" dirty="0"/>
              <a:t>A computer can perform millions of tasks or calculations with the same consistency and accuracy. It doesn’t feel any lack of concentration. </a:t>
            </a:r>
          </a:p>
          <a:p>
            <a:pPr marL="0" indent="0" algn="just">
              <a:buNone/>
            </a:pPr>
            <a:r>
              <a:rPr lang="en-US" sz="1600" b="1" dirty="0">
                <a:solidFill>
                  <a:srgbClr val="FF0000"/>
                </a:solidFill>
              </a:rPr>
              <a:t>Versatility</a:t>
            </a:r>
          </a:p>
          <a:p>
            <a:pPr marL="0" indent="0" algn="just">
              <a:buNone/>
            </a:pPr>
            <a:r>
              <a:rPr lang="en-US" sz="1600" dirty="0"/>
              <a:t>Versatility refers to the capability of a computer to perform different kinds of works with same accuracy and efficiency.</a:t>
            </a:r>
          </a:p>
          <a:p>
            <a:pPr marL="0" indent="0" algn="just">
              <a:buNone/>
            </a:pPr>
            <a:r>
              <a:rPr lang="en-US" sz="1600" b="1" dirty="0">
                <a:solidFill>
                  <a:srgbClr val="FF0000"/>
                </a:solidFill>
              </a:rPr>
              <a:t>Reliability</a:t>
            </a:r>
          </a:p>
          <a:p>
            <a:pPr marL="0" indent="0" algn="just">
              <a:buNone/>
            </a:pPr>
            <a:r>
              <a:rPr lang="en-US" sz="1600" dirty="0"/>
              <a:t>A computer is reliable as it gives consistent result for similar set of data i.e., if we give same set of input any number of times, we will get the same result.</a:t>
            </a:r>
          </a:p>
          <a:p>
            <a:pPr marL="0" indent="0" algn="just">
              <a:buNone/>
            </a:pPr>
            <a:r>
              <a:rPr lang="en-US" sz="1600" b="1" dirty="0">
                <a:solidFill>
                  <a:srgbClr val="FF0000"/>
                </a:solidFill>
              </a:rPr>
              <a:t>Automation</a:t>
            </a:r>
          </a:p>
          <a:p>
            <a:pPr marL="0" indent="0" algn="just">
              <a:buNone/>
            </a:pPr>
            <a:r>
              <a:rPr lang="en-US" sz="1600" dirty="0"/>
              <a:t>Computer performs all the tasks automatically i.e. it performs tasks without manual intervention.</a:t>
            </a:r>
          </a:p>
          <a:p>
            <a:pPr marL="0" indent="0" algn="just">
              <a:buNone/>
            </a:pPr>
            <a:r>
              <a:rPr lang="en-US" sz="1600" b="1" dirty="0">
                <a:solidFill>
                  <a:srgbClr val="FF0000"/>
                </a:solidFill>
              </a:rPr>
              <a:t>Memory</a:t>
            </a:r>
          </a:p>
          <a:p>
            <a:pPr marL="0" indent="0" algn="just">
              <a:buNone/>
            </a:pPr>
            <a:r>
              <a:rPr lang="en-US" sz="1600" dirty="0"/>
              <a:t>A computer has built-in memory called primary memory where it stores data. Secondary storage are removable devices such as CDs, pen drives, etc., which are also used to store data.</a:t>
            </a:r>
          </a:p>
        </p:txBody>
      </p:sp>
      <p:sp>
        <p:nvSpPr>
          <p:cNvPr id="4" name="Slide Number Placeholder 3">
            <a:extLst>
              <a:ext uri="{FF2B5EF4-FFF2-40B4-BE49-F238E27FC236}">
                <a16:creationId xmlns:a16="http://schemas.microsoft.com/office/drawing/2014/main" id="{00A0C570-526E-44D0-A3A8-4ADF44FFE120}"/>
              </a:ext>
            </a:extLst>
          </p:cNvPr>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3890040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A5A40-EF4C-473A-BA44-62449F2B88C4}"/>
              </a:ext>
            </a:extLst>
          </p:cNvPr>
          <p:cNvSpPr>
            <a:spLocks noGrp="1"/>
          </p:cNvSpPr>
          <p:nvPr>
            <p:ph type="sldNum" sz="quarter" idx="12"/>
          </p:nvPr>
        </p:nvSpPr>
        <p:spPr/>
        <p:txBody>
          <a:bodyPr/>
          <a:lstStyle/>
          <a:p>
            <a:fld id="{BDCDBBEF-AA6C-4BA6-85B2-A17D7F280E38}" type="slidenum">
              <a:rPr lang="en-US" smtClean="0"/>
              <a:pPr/>
              <a:t>11</a:t>
            </a:fld>
            <a:endParaRPr lang="en-US"/>
          </a:p>
        </p:txBody>
      </p:sp>
      <p:sp>
        <p:nvSpPr>
          <p:cNvPr id="5" name="Title 1">
            <a:extLst>
              <a:ext uri="{FF2B5EF4-FFF2-40B4-BE49-F238E27FC236}">
                <a16:creationId xmlns:a16="http://schemas.microsoft.com/office/drawing/2014/main" id="{B3E81458-5D57-46E2-947C-68F282CD75A7}"/>
              </a:ext>
            </a:extLst>
          </p:cNvPr>
          <p:cNvSpPr>
            <a:spLocks noGrp="1"/>
          </p:cNvSpPr>
          <p:nvPr>
            <p:ph type="title"/>
          </p:nvPr>
        </p:nvSpPr>
        <p:spPr>
          <a:xfrm>
            <a:off x="1988276" y="0"/>
            <a:ext cx="6807573" cy="1220041"/>
          </a:xfrm>
        </p:spPr>
        <p:txBody>
          <a:bodyPr>
            <a:normAutofit/>
          </a:bodyPr>
          <a:lstStyle/>
          <a:p>
            <a:r>
              <a:rPr lang="en-US" dirty="0">
                <a:latin typeface="Casper Bold" panose="02000806040000020004" pitchFamily="2" charset="0"/>
                <a:cs typeface="Arial" panose="020B0604020202020204" pitchFamily="34" charset="0"/>
              </a:rPr>
              <a:t>Block Diagram of Computer</a:t>
            </a:r>
            <a:endParaRPr lang="en-IN" sz="2700" b="1" dirty="0"/>
          </a:p>
        </p:txBody>
      </p:sp>
      <p:pic>
        <p:nvPicPr>
          <p:cNvPr id="7" name="Picture 6">
            <a:extLst>
              <a:ext uri="{FF2B5EF4-FFF2-40B4-BE49-F238E27FC236}">
                <a16:creationId xmlns:a16="http://schemas.microsoft.com/office/drawing/2014/main" id="{F6B46EA2-0138-4FAE-8EA0-D5FEB0968B07}"/>
              </a:ext>
            </a:extLst>
          </p:cNvPr>
          <p:cNvPicPr>
            <a:picLocks noChangeAspect="1"/>
          </p:cNvPicPr>
          <p:nvPr/>
        </p:nvPicPr>
        <p:blipFill>
          <a:blip r:embed="rId3"/>
          <a:stretch>
            <a:fillRect/>
          </a:stretch>
        </p:blipFill>
        <p:spPr>
          <a:xfrm>
            <a:off x="1988276" y="1219406"/>
            <a:ext cx="6339376" cy="5638594"/>
          </a:xfrm>
          <a:prstGeom prst="rect">
            <a:avLst/>
          </a:prstGeom>
        </p:spPr>
      </p:pic>
    </p:spTree>
    <p:extLst>
      <p:ext uri="{BB962C8B-B14F-4D97-AF65-F5344CB8AC3E}">
        <p14:creationId xmlns:p14="http://schemas.microsoft.com/office/powerpoint/2010/main" val="15751723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9D0FF-1219-4D10-B8D1-2CBBADD46607}"/>
              </a:ext>
            </a:extLst>
          </p:cNvPr>
          <p:cNvSpPr>
            <a:spLocks noGrp="1"/>
          </p:cNvSpPr>
          <p:nvPr>
            <p:ph idx="1"/>
          </p:nvPr>
        </p:nvSpPr>
        <p:spPr>
          <a:xfrm>
            <a:off x="838200" y="408781"/>
            <a:ext cx="10515600" cy="6040438"/>
          </a:xfrm>
        </p:spPr>
        <p:txBody>
          <a:bodyPr>
            <a:normAutofit/>
          </a:bodyPr>
          <a:lstStyle/>
          <a:p>
            <a:pPr marL="0" indent="0">
              <a:buNone/>
            </a:pPr>
            <a:r>
              <a:rPr lang="en-US" b="1" dirty="0"/>
              <a:t>Input Devices</a:t>
            </a:r>
            <a:endParaRPr lang="en-US" dirty="0"/>
          </a:p>
          <a:p>
            <a:pPr marL="0" indent="0">
              <a:buNone/>
            </a:pPr>
            <a:r>
              <a:rPr lang="en-US" dirty="0"/>
              <a:t>The user provides the set of instruction or data to the computer system with the help of input devices such as the </a:t>
            </a:r>
            <a:r>
              <a:rPr lang="en-US" b="1" dirty="0"/>
              <a:t>keyboard, mouse, scanner, etc</a:t>
            </a:r>
            <a:r>
              <a:rPr lang="en-US" dirty="0"/>
              <a:t>. </a:t>
            </a:r>
          </a:p>
          <a:p>
            <a:pPr marL="0" indent="0">
              <a:buNone/>
            </a:pPr>
            <a:r>
              <a:rPr lang="en-US" b="1" dirty="0"/>
              <a:t>There are some important features of input devices which are given below:</a:t>
            </a:r>
          </a:p>
          <a:p>
            <a:pPr marL="0" indent="0">
              <a:buNone/>
            </a:pPr>
            <a:r>
              <a:rPr lang="en-US" dirty="0"/>
              <a:t>The input device performs like the connection between the outside world and computer system.</a:t>
            </a:r>
          </a:p>
          <a:p>
            <a:pPr marL="0" indent="0">
              <a:buNone/>
            </a:pPr>
            <a:r>
              <a:rPr lang="en-US" dirty="0"/>
              <a:t>The input devices receive or accept the data or instruction from the user</a:t>
            </a:r>
          </a:p>
          <a:p>
            <a:pPr marL="0" indent="0">
              <a:buNone/>
            </a:pPr>
            <a:r>
              <a:rPr lang="en-US" dirty="0"/>
              <a:t>These devices convert the data or instruction into the machine-readable form for further processing.</a:t>
            </a:r>
          </a:p>
          <a:p>
            <a:endParaRPr lang="en-IN" dirty="0"/>
          </a:p>
        </p:txBody>
      </p:sp>
      <p:sp>
        <p:nvSpPr>
          <p:cNvPr id="4" name="Slide Number Placeholder 3">
            <a:extLst>
              <a:ext uri="{FF2B5EF4-FFF2-40B4-BE49-F238E27FC236}">
                <a16:creationId xmlns:a16="http://schemas.microsoft.com/office/drawing/2014/main" id="{8AA80F9F-5DB8-4E98-AF7F-C198AB78A8DA}"/>
              </a:ext>
            </a:extLst>
          </p:cNvPr>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26005728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F4A4E-3835-472E-ADED-59500F83CAB6}"/>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14338" name="Picture 2" descr="ExamplesOf.net: 10 Examples of Input Devices of Computer">
            <a:extLst>
              <a:ext uri="{FF2B5EF4-FFF2-40B4-BE49-F238E27FC236}">
                <a16:creationId xmlns:a16="http://schemas.microsoft.com/office/drawing/2014/main" id="{42594B35-4D93-480E-B461-665DB7B9FD0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6668" y="717708"/>
            <a:ext cx="9640148" cy="542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5585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EF1E-D36F-4974-B185-B72EC71F96B4}"/>
              </a:ext>
            </a:extLst>
          </p:cNvPr>
          <p:cNvSpPr>
            <a:spLocks noGrp="1"/>
          </p:cNvSpPr>
          <p:nvPr>
            <p:ph type="title"/>
          </p:nvPr>
        </p:nvSpPr>
        <p:spPr>
          <a:xfrm>
            <a:off x="838200" y="320675"/>
            <a:ext cx="10515600" cy="1325563"/>
          </a:xfrm>
        </p:spPr>
        <p:txBody>
          <a:bodyPr/>
          <a:lstStyle/>
          <a:p>
            <a:r>
              <a:rPr lang="en-IN" b="1" dirty="0"/>
              <a:t>Memory</a:t>
            </a:r>
          </a:p>
        </p:txBody>
      </p:sp>
      <p:sp>
        <p:nvSpPr>
          <p:cNvPr id="3" name="Content Placeholder 2">
            <a:extLst>
              <a:ext uri="{FF2B5EF4-FFF2-40B4-BE49-F238E27FC236}">
                <a16:creationId xmlns:a16="http://schemas.microsoft.com/office/drawing/2014/main" id="{05E1DCC6-F548-4A21-A363-913CD6CF613D}"/>
              </a:ext>
            </a:extLst>
          </p:cNvPr>
          <p:cNvSpPr>
            <a:spLocks noGrp="1"/>
          </p:cNvSpPr>
          <p:nvPr>
            <p:ph idx="1"/>
          </p:nvPr>
        </p:nvSpPr>
        <p:spPr/>
        <p:txBody>
          <a:bodyPr/>
          <a:lstStyle/>
          <a:p>
            <a:pPr marL="0" indent="0">
              <a:buNone/>
            </a:pPr>
            <a:endParaRPr lang="en-IN" dirty="0"/>
          </a:p>
          <a:p>
            <a:r>
              <a:rPr lang="en-IN" dirty="0"/>
              <a:t>Primary Memory</a:t>
            </a:r>
          </a:p>
          <a:p>
            <a:endParaRPr lang="en-IN" dirty="0"/>
          </a:p>
          <a:p>
            <a:r>
              <a:rPr lang="en-IN" dirty="0"/>
              <a:t>Secondary Memory</a:t>
            </a:r>
          </a:p>
          <a:p>
            <a:endParaRPr lang="en-IN" dirty="0"/>
          </a:p>
          <a:p>
            <a:r>
              <a:rPr lang="en-IN" dirty="0"/>
              <a:t>Cache Memory</a:t>
            </a:r>
          </a:p>
        </p:txBody>
      </p:sp>
      <p:sp>
        <p:nvSpPr>
          <p:cNvPr id="4" name="Slide Number Placeholder 3">
            <a:extLst>
              <a:ext uri="{FF2B5EF4-FFF2-40B4-BE49-F238E27FC236}">
                <a16:creationId xmlns:a16="http://schemas.microsoft.com/office/drawing/2014/main" id="{786C62D6-97AE-4A60-AC13-036B08641F64}"/>
              </a:ext>
            </a:extLst>
          </p:cNvPr>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330973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1" end="1"/>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xEl>
                                              <p:pRg st="3" end="3"/>
                                            </p:txEl>
                                          </p:spTgt>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3">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83BF0-5A8A-4257-94F9-63C1F710F145}"/>
              </a:ext>
            </a:extLst>
          </p:cNvPr>
          <p:cNvSpPr>
            <a:spLocks noGrp="1"/>
          </p:cNvSpPr>
          <p:nvPr>
            <p:ph idx="1"/>
          </p:nvPr>
        </p:nvSpPr>
        <p:spPr>
          <a:xfrm>
            <a:off x="765809" y="731520"/>
            <a:ext cx="10213917" cy="5467668"/>
          </a:xfrm>
        </p:spPr>
        <p:txBody>
          <a:bodyPr>
            <a:normAutofit/>
          </a:bodyPr>
          <a:lstStyle/>
          <a:p>
            <a:pPr marL="0" indent="0" algn="just">
              <a:buNone/>
            </a:pPr>
            <a:r>
              <a:rPr lang="en-US" b="1" dirty="0"/>
              <a:t>Primary Memory:</a:t>
            </a:r>
          </a:p>
          <a:p>
            <a:pPr marL="0" indent="0" algn="just">
              <a:buNone/>
            </a:pPr>
            <a:r>
              <a:rPr lang="en-US" b="1" dirty="0"/>
              <a:t>Primary memory</a:t>
            </a:r>
            <a:r>
              <a:rPr lang="en-US" dirty="0"/>
              <a:t> is computer </a:t>
            </a:r>
            <a:r>
              <a:rPr lang="en-US" b="1" dirty="0"/>
              <a:t>main memory</a:t>
            </a:r>
            <a:r>
              <a:rPr lang="en-US" dirty="0"/>
              <a:t> that is accessed directly by the CPU. This includes several </a:t>
            </a:r>
            <a:r>
              <a:rPr lang="en-US" b="1" dirty="0"/>
              <a:t>types</a:t>
            </a:r>
            <a:r>
              <a:rPr lang="en-US" dirty="0"/>
              <a:t> of </a:t>
            </a:r>
            <a:r>
              <a:rPr lang="en-US" b="1" dirty="0"/>
              <a:t>memory</a:t>
            </a:r>
            <a:r>
              <a:rPr lang="en-US" dirty="0"/>
              <a:t>, RAM &amp; ROM</a:t>
            </a:r>
          </a:p>
          <a:p>
            <a:pPr marL="0" indent="0">
              <a:buNone/>
            </a:pPr>
            <a:endParaRPr lang="en-US" dirty="0"/>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C2FE91C9-ABEA-448B-B2F1-8B29CF989FBE}"/>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7" name="Content Placeholder 5">
            <a:extLst>
              <a:ext uri="{FF2B5EF4-FFF2-40B4-BE49-F238E27FC236}">
                <a16:creationId xmlns:a16="http://schemas.microsoft.com/office/drawing/2014/main" id="{7394C2EA-EB87-4353-B335-74229301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2223929"/>
            <a:ext cx="7315200" cy="4053840"/>
          </a:xfrm>
          <a:prstGeom prst="rect">
            <a:avLst/>
          </a:prstGeom>
        </p:spPr>
      </p:pic>
    </p:spTree>
    <p:extLst>
      <p:ext uri="{BB962C8B-B14F-4D97-AF65-F5344CB8AC3E}">
        <p14:creationId xmlns:p14="http://schemas.microsoft.com/office/powerpoint/2010/main" val="419128588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BECD1-9E07-41A8-9556-18662FECAB0E}"/>
              </a:ext>
            </a:extLst>
          </p:cNvPr>
          <p:cNvSpPr>
            <a:spLocks noGrp="1"/>
          </p:cNvSpPr>
          <p:nvPr>
            <p:ph idx="1"/>
          </p:nvPr>
        </p:nvSpPr>
        <p:spPr>
          <a:xfrm>
            <a:off x="1000125" y="311149"/>
            <a:ext cx="10515600" cy="5699125"/>
          </a:xfrm>
        </p:spPr>
        <p:txBody>
          <a:bodyPr>
            <a:normAutofit/>
          </a:bodyPr>
          <a:lstStyle/>
          <a:p>
            <a:pPr marL="0" indent="0" algn="just">
              <a:buNone/>
            </a:pPr>
            <a:r>
              <a:rPr lang="en-US" b="1" dirty="0"/>
              <a:t>Secondary memory</a:t>
            </a:r>
            <a:endParaRPr lang="en-US" dirty="0"/>
          </a:p>
          <a:p>
            <a:pPr marL="0" indent="0" algn="just">
              <a:buNone/>
            </a:pPr>
            <a:r>
              <a:rPr lang="en-US" dirty="0"/>
              <a:t>We can store the data and programs on a long-term basis in the secondary memory. </a:t>
            </a:r>
            <a:r>
              <a:rPr lang="en-US" b="1" dirty="0"/>
              <a:t>The hard disks and the optical disks </a:t>
            </a:r>
            <a:r>
              <a:rPr lang="en-US" dirty="0"/>
              <a:t>are the common secondary devices. It is slow and cheap memory as compare to primary memory. This memory is not connected to the processor directly.</a:t>
            </a:r>
          </a:p>
          <a:p>
            <a:pPr marL="0" indent="0" algn="just">
              <a:buNone/>
            </a:pPr>
            <a:r>
              <a:rPr lang="en-US" dirty="0"/>
              <a:t>It has a large capacity to store the data like 500 GB or 1 TB, The data and programs on the hard disk are organized into files, and the file is the collection of data on the disk. </a:t>
            </a:r>
          </a:p>
          <a:p>
            <a:endParaRPr lang="en-IN" dirty="0"/>
          </a:p>
        </p:txBody>
      </p:sp>
      <p:sp>
        <p:nvSpPr>
          <p:cNvPr id="4" name="Slide Number Placeholder 3">
            <a:extLst>
              <a:ext uri="{FF2B5EF4-FFF2-40B4-BE49-F238E27FC236}">
                <a16:creationId xmlns:a16="http://schemas.microsoft.com/office/drawing/2014/main" id="{FA55E6BD-A736-43BD-B1AF-9C2AB90C23D8}"/>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21722393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33226B-C284-4B4E-B6CF-7AF88B8F3560}"/>
              </a:ext>
            </a:extLst>
          </p:cNvPr>
          <p:cNvSpPr>
            <a:spLocks noGrp="1"/>
          </p:cNvSpPr>
          <p:nvPr>
            <p:ph type="sldNum" sz="quarter" idx="12"/>
          </p:nvPr>
        </p:nvSpPr>
        <p:spPr/>
        <p:txBody>
          <a:bodyPr/>
          <a:lstStyle/>
          <a:p>
            <a:fld id="{BDCDBBEF-AA6C-4BA6-85B2-A17D7F280E38}" type="slidenum">
              <a:rPr lang="en-US" smtClean="0"/>
              <a:pPr/>
              <a:t>17</a:t>
            </a:fld>
            <a:endParaRPr lang="en-US"/>
          </a:p>
        </p:txBody>
      </p:sp>
      <p:graphicFrame>
        <p:nvGraphicFramePr>
          <p:cNvPr id="2" name="Table 2">
            <a:extLst>
              <a:ext uri="{FF2B5EF4-FFF2-40B4-BE49-F238E27FC236}">
                <a16:creationId xmlns:a16="http://schemas.microsoft.com/office/drawing/2014/main" id="{5BCB2D07-4D0F-4C51-9B65-8FE4C7797811}"/>
              </a:ext>
            </a:extLst>
          </p:cNvPr>
          <p:cNvGraphicFramePr>
            <a:graphicFrameLocks noGrp="1"/>
          </p:cNvGraphicFramePr>
          <p:nvPr>
            <p:extLst>
              <p:ext uri="{D42A27DB-BD31-4B8C-83A1-F6EECF244321}">
                <p14:modId xmlns:p14="http://schemas.microsoft.com/office/powerpoint/2010/main" val="305707585"/>
              </p:ext>
            </p:extLst>
          </p:nvPr>
        </p:nvGraphicFramePr>
        <p:xfrm>
          <a:off x="2032000" y="719666"/>
          <a:ext cx="8128000" cy="6050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49351934"/>
                    </a:ext>
                  </a:extLst>
                </a:gridCol>
                <a:gridCol w="4064000">
                  <a:extLst>
                    <a:ext uri="{9D8B030D-6E8A-4147-A177-3AD203B41FA5}">
                      <a16:colId xmlns:a16="http://schemas.microsoft.com/office/drawing/2014/main" val="2074784054"/>
                    </a:ext>
                  </a:extLst>
                </a:gridCol>
              </a:tblGrid>
              <a:tr h="370840">
                <a:tc>
                  <a:txBody>
                    <a:bodyPr/>
                    <a:lstStyle/>
                    <a:p>
                      <a:r>
                        <a:rPr lang="en-IN" dirty="0"/>
                        <a:t>Primary Memory</a:t>
                      </a:r>
                    </a:p>
                  </a:txBody>
                  <a:tcPr/>
                </a:tc>
                <a:tc>
                  <a:txBody>
                    <a:bodyPr/>
                    <a:lstStyle/>
                    <a:p>
                      <a:r>
                        <a:rPr lang="en-IN" dirty="0"/>
                        <a:t>Secondary Memory</a:t>
                      </a:r>
                    </a:p>
                  </a:txBody>
                  <a:tcPr/>
                </a:tc>
                <a:extLst>
                  <a:ext uri="{0D108BD9-81ED-4DB2-BD59-A6C34878D82A}">
                    <a16:rowId xmlns:a16="http://schemas.microsoft.com/office/drawing/2014/main" val="720009138"/>
                  </a:ext>
                </a:extLst>
              </a:tr>
              <a:tr h="370840">
                <a:tc>
                  <a:txBody>
                    <a:bodyPr/>
                    <a:lstStyle/>
                    <a:p>
                      <a:r>
                        <a:rPr lang="en-US" sz="1800" b="0" i="0" kern="1200" dirty="0">
                          <a:solidFill>
                            <a:schemeClr val="dk1"/>
                          </a:solidFill>
                          <a:effectLst/>
                          <a:latin typeface="+mn-lt"/>
                          <a:ea typeface="+mn-ea"/>
                          <a:cs typeface="+mn-cs"/>
                        </a:rPr>
                        <a:t>It is known as the main memory.</a:t>
                      </a:r>
                    </a:p>
                    <a:p>
                      <a:endParaRPr lang="en-IN" dirty="0"/>
                    </a:p>
                  </a:txBody>
                  <a:tcPr/>
                </a:tc>
                <a:tc>
                  <a:txBody>
                    <a:bodyPr/>
                    <a:lstStyle/>
                    <a:p>
                      <a:r>
                        <a:rPr lang="en-US" sz="1800" b="0" i="0" kern="1200" dirty="0">
                          <a:solidFill>
                            <a:schemeClr val="dk1"/>
                          </a:solidFill>
                          <a:effectLst/>
                          <a:latin typeface="+mn-lt"/>
                          <a:ea typeface="+mn-ea"/>
                          <a:cs typeface="+mn-cs"/>
                        </a:rPr>
                        <a:t>It is known as the backup memory.</a:t>
                      </a:r>
                    </a:p>
                    <a:p>
                      <a:endParaRPr lang="en-IN" dirty="0"/>
                    </a:p>
                  </a:txBody>
                  <a:tcPr/>
                </a:tc>
                <a:extLst>
                  <a:ext uri="{0D108BD9-81ED-4DB2-BD59-A6C34878D82A}">
                    <a16:rowId xmlns:a16="http://schemas.microsoft.com/office/drawing/2014/main" val="2021759842"/>
                  </a:ext>
                </a:extLst>
              </a:tr>
              <a:tr h="370840">
                <a:tc>
                  <a:txBody>
                    <a:bodyPr/>
                    <a:lstStyle/>
                    <a:p>
                      <a:r>
                        <a:rPr lang="en-IN" dirty="0"/>
                        <a:t>Directly accessible by CPU</a:t>
                      </a:r>
                    </a:p>
                  </a:txBody>
                  <a:tcPr/>
                </a:tc>
                <a:tc>
                  <a:txBody>
                    <a:bodyPr/>
                    <a:lstStyle/>
                    <a:p>
                      <a:r>
                        <a:rPr lang="en-IN" dirty="0"/>
                        <a:t>Not directly accessible by CPU</a:t>
                      </a:r>
                    </a:p>
                  </a:txBody>
                  <a:tcPr/>
                </a:tc>
                <a:extLst>
                  <a:ext uri="{0D108BD9-81ED-4DB2-BD59-A6C34878D82A}">
                    <a16:rowId xmlns:a16="http://schemas.microsoft.com/office/drawing/2014/main" val="378357231"/>
                  </a:ext>
                </a:extLst>
              </a:tr>
              <a:tr h="370840">
                <a:tc>
                  <a:txBody>
                    <a:bodyPr/>
                    <a:lstStyle/>
                    <a:p>
                      <a:r>
                        <a:rPr lang="en-IN" dirty="0"/>
                        <a:t>RAM is directly installed onto a motherboard </a:t>
                      </a:r>
                    </a:p>
                  </a:txBody>
                  <a:tcPr/>
                </a:tc>
                <a:tc>
                  <a:txBody>
                    <a:bodyPr/>
                    <a:lstStyle/>
                    <a:p>
                      <a:r>
                        <a:rPr lang="en-IN" dirty="0"/>
                        <a:t>The hard disk drive is connected to the motherboard by cable</a:t>
                      </a:r>
                    </a:p>
                  </a:txBody>
                  <a:tcPr/>
                </a:tc>
                <a:extLst>
                  <a:ext uri="{0D108BD9-81ED-4DB2-BD59-A6C34878D82A}">
                    <a16:rowId xmlns:a16="http://schemas.microsoft.com/office/drawing/2014/main" val="2532341467"/>
                  </a:ext>
                </a:extLst>
              </a:tr>
              <a:tr h="370840">
                <a:tc>
                  <a:txBody>
                    <a:bodyPr/>
                    <a:lstStyle/>
                    <a:p>
                      <a:r>
                        <a:rPr lang="en-US" sz="1800" b="0" i="0" kern="1200" dirty="0">
                          <a:solidFill>
                            <a:schemeClr val="dk1"/>
                          </a:solidFill>
                          <a:effectLst/>
                          <a:latin typeface="+mn-lt"/>
                          <a:ea typeface="+mn-ea"/>
                          <a:cs typeface="+mn-cs"/>
                        </a:rPr>
                        <a:t>Usually volatile memory.</a:t>
                      </a:r>
                    </a:p>
                    <a:p>
                      <a:r>
                        <a:rPr lang="en-US" sz="1800" b="0" i="0" kern="1200" dirty="0">
                          <a:solidFill>
                            <a:schemeClr val="dk1"/>
                          </a:solidFill>
                          <a:effectLst/>
                          <a:latin typeface="+mn-lt"/>
                          <a:ea typeface="+mn-ea"/>
                          <a:cs typeface="+mn-cs"/>
                        </a:rPr>
                        <a:t>Data is lost in case power is switched off.</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a non-volatile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is permanently stored even if power is switched off.</a:t>
                      </a:r>
                    </a:p>
                    <a:p>
                      <a:endParaRPr lang="en-IN" dirty="0"/>
                    </a:p>
                  </a:txBody>
                  <a:tcPr/>
                </a:tc>
                <a:extLst>
                  <a:ext uri="{0D108BD9-81ED-4DB2-BD59-A6C34878D82A}">
                    <a16:rowId xmlns:a16="http://schemas.microsoft.com/office/drawing/2014/main" val="2433172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the working memory of the computer, used for processing the data</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used for storage of data in a computer.</a:t>
                      </a:r>
                    </a:p>
                    <a:p>
                      <a:endParaRPr lang="en-IN" dirty="0"/>
                    </a:p>
                  </a:txBody>
                  <a:tcPr/>
                </a:tc>
                <a:extLst>
                  <a:ext uri="{0D108BD9-81ED-4DB2-BD59-A6C34878D82A}">
                    <a16:rowId xmlns:a16="http://schemas.microsoft.com/office/drawing/2014/main" val="4122924836"/>
                  </a:ext>
                </a:extLst>
              </a:tr>
              <a:tr h="370840">
                <a:tc>
                  <a:txBody>
                    <a:bodyPr/>
                    <a:lstStyle/>
                    <a:p>
                      <a:r>
                        <a:rPr lang="en-IN" dirty="0"/>
                        <a:t>Small size</a:t>
                      </a:r>
                    </a:p>
                  </a:txBody>
                  <a:tcPr/>
                </a:tc>
                <a:tc>
                  <a:txBody>
                    <a:bodyPr/>
                    <a:lstStyle/>
                    <a:p>
                      <a:r>
                        <a:rPr lang="en-IN" dirty="0"/>
                        <a:t>Large size</a:t>
                      </a:r>
                    </a:p>
                  </a:txBody>
                  <a:tcPr/>
                </a:tc>
                <a:extLst>
                  <a:ext uri="{0D108BD9-81ED-4DB2-BD59-A6C34878D82A}">
                    <a16:rowId xmlns:a16="http://schemas.microsoft.com/office/drawing/2014/main" val="361170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 computer cannot run without the primary memory.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Computer may run without the secondary memory.</a:t>
                      </a:r>
                    </a:p>
                    <a:p>
                      <a:endParaRPr lang="en-IN" dirty="0"/>
                    </a:p>
                  </a:txBody>
                  <a:tcPr/>
                </a:tc>
                <a:extLst>
                  <a:ext uri="{0D108BD9-81ED-4DB2-BD59-A6C34878D82A}">
                    <a16:rowId xmlns:a16="http://schemas.microsoft.com/office/drawing/2014/main" val="37322125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Faster than secondary memories.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Slower than primary memories</a:t>
                      </a:r>
                    </a:p>
                    <a:p>
                      <a:endParaRPr lang="en-IN" dirty="0"/>
                    </a:p>
                  </a:txBody>
                  <a:tcPr/>
                </a:tc>
                <a:extLst>
                  <a:ext uri="{0D108BD9-81ED-4DB2-BD59-A6C34878D82A}">
                    <a16:rowId xmlns:a16="http://schemas.microsoft.com/office/drawing/2014/main" val="3303445675"/>
                  </a:ext>
                </a:extLst>
              </a:tr>
            </a:tbl>
          </a:graphicData>
        </a:graphic>
      </p:graphicFrame>
      <p:sp>
        <p:nvSpPr>
          <p:cNvPr id="6" name="Content Placeholder 5">
            <a:extLst>
              <a:ext uri="{FF2B5EF4-FFF2-40B4-BE49-F238E27FC236}">
                <a16:creationId xmlns:a16="http://schemas.microsoft.com/office/drawing/2014/main" id="{E23DC999-F308-490E-B297-EB4873BD2B15}"/>
              </a:ext>
            </a:extLst>
          </p:cNvPr>
          <p:cNvSpPr>
            <a:spLocks noGrp="1"/>
          </p:cNvSpPr>
          <p:nvPr>
            <p:ph idx="1"/>
          </p:nvPr>
        </p:nvSpPr>
        <p:spPr>
          <a:xfrm>
            <a:off x="1028700" y="88054"/>
            <a:ext cx="10515600" cy="879475"/>
          </a:xfrm>
        </p:spPr>
        <p:txBody>
          <a:bodyPr/>
          <a:lstStyle/>
          <a:p>
            <a:pPr marL="0" indent="0">
              <a:buNone/>
            </a:pPr>
            <a:r>
              <a:rPr lang="en-IN" dirty="0"/>
              <a:t>Primary Vs Secondary memory</a:t>
            </a:r>
          </a:p>
        </p:txBody>
      </p:sp>
      <p:pic>
        <p:nvPicPr>
          <p:cNvPr id="8" name="Picture 7">
            <a:extLst>
              <a:ext uri="{FF2B5EF4-FFF2-40B4-BE49-F238E27FC236}">
                <a16:creationId xmlns:a16="http://schemas.microsoft.com/office/drawing/2014/main" id="{07A5F9F4-C46D-4DB7-8052-54FE32ACFF70}"/>
              </a:ext>
            </a:extLst>
          </p:cNvPr>
          <p:cNvPicPr>
            <a:picLocks noChangeAspect="1"/>
          </p:cNvPicPr>
          <p:nvPr/>
        </p:nvPicPr>
        <p:blipFill>
          <a:blip r:embed="rId3"/>
          <a:stretch>
            <a:fillRect/>
          </a:stretch>
        </p:blipFill>
        <p:spPr>
          <a:xfrm>
            <a:off x="-18899" y="3744806"/>
            <a:ext cx="2095197" cy="1895898"/>
          </a:xfrm>
          <a:prstGeom prst="rect">
            <a:avLst/>
          </a:prstGeom>
        </p:spPr>
      </p:pic>
      <p:pic>
        <p:nvPicPr>
          <p:cNvPr id="9" name="Picture 8">
            <a:extLst>
              <a:ext uri="{FF2B5EF4-FFF2-40B4-BE49-F238E27FC236}">
                <a16:creationId xmlns:a16="http://schemas.microsoft.com/office/drawing/2014/main" id="{0A78DE4E-E89F-4E46-87D0-F713CCAF4BB8}"/>
              </a:ext>
            </a:extLst>
          </p:cNvPr>
          <p:cNvPicPr>
            <a:picLocks noChangeAspect="1"/>
          </p:cNvPicPr>
          <p:nvPr/>
        </p:nvPicPr>
        <p:blipFill>
          <a:blip r:embed="rId4"/>
          <a:stretch>
            <a:fillRect/>
          </a:stretch>
        </p:blipFill>
        <p:spPr>
          <a:xfrm>
            <a:off x="10142919" y="3903769"/>
            <a:ext cx="2040761" cy="1582631"/>
          </a:xfrm>
          <a:prstGeom prst="rect">
            <a:avLst/>
          </a:prstGeom>
        </p:spPr>
      </p:pic>
    </p:spTree>
    <p:extLst>
      <p:ext uri="{BB962C8B-B14F-4D97-AF65-F5344CB8AC3E}">
        <p14:creationId xmlns:p14="http://schemas.microsoft.com/office/powerpoint/2010/main" val="38506908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0938-36F9-47D2-A92F-9353FDED18F2}"/>
              </a:ext>
            </a:extLst>
          </p:cNvPr>
          <p:cNvSpPr>
            <a:spLocks noGrp="1"/>
          </p:cNvSpPr>
          <p:nvPr>
            <p:ph type="title"/>
          </p:nvPr>
        </p:nvSpPr>
        <p:spPr>
          <a:xfrm>
            <a:off x="838200" y="365126"/>
            <a:ext cx="10515600" cy="882650"/>
          </a:xfrm>
        </p:spPr>
        <p:txBody>
          <a:bodyPr>
            <a:normAutofit fontScale="90000"/>
          </a:bodyPr>
          <a:lstStyle/>
          <a:p>
            <a:r>
              <a:rPr lang="en-US" altLang="en-US" dirty="0">
                <a:latin typeface="Arial" panose="020B0604020202020204" pitchFamily="34" charset="0"/>
                <a:cs typeface="Arial" panose="020B0604020202020204" pitchFamily="34" charset="0"/>
              </a:rPr>
              <a:t>Cache Memory</a:t>
            </a:r>
            <a:br>
              <a:rPr lang="en-US" altLang="en-US"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5E039E0A-A878-4566-BBBB-19294517B085}"/>
              </a:ext>
            </a:extLst>
          </p:cNvPr>
          <p:cNvSpPr>
            <a:spLocks noGrp="1"/>
          </p:cNvSpPr>
          <p:nvPr>
            <p:ph idx="1"/>
          </p:nvPr>
        </p:nvSpPr>
        <p:spPr>
          <a:xfrm>
            <a:off x="1009651" y="1247776"/>
            <a:ext cx="8721724" cy="3581399"/>
          </a:xfrm>
        </p:spPr>
        <p:txBody>
          <a:bodyPr>
            <a:normAutofit fontScale="25000" lnSpcReduction="20000"/>
          </a:bodyPr>
          <a:lstStyle/>
          <a:p>
            <a:pPr marL="0" indent="0" fontAlgn="base">
              <a:lnSpc>
                <a:spcPct val="100000"/>
              </a:lnSpc>
              <a:spcAft>
                <a:spcPct val="0"/>
              </a:spcAft>
              <a:buNone/>
            </a:pPr>
            <a:r>
              <a:rPr lang="en-US" altLang="en-US" sz="8000" dirty="0"/>
              <a:t>Cache memory is a very high speed memory which can speed up the CPU.</a:t>
            </a:r>
          </a:p>
          <a:p>
            <a:pPr marL="0" indent="0" fontAlgn="base">
              <a:lnSpc>
                <a:spcPct val="100000"/>
              </a:lnSpc>
              <a:spcAft>
                <a:spcPct val="0"/>
              </a:spcAft>
              <a:buNone/>
            </a:pPr>
            <a:r>
              <a:rPr lang="en-US" altLang="en-US" sz="8000" dirty="0"/>
              <a:t> It acts as a buffer between the CPU and the main memory.</a:t>
            </a:r>
          </a:p>
          <a:p>
            <a:pPr marL="0" indent="0" fontAlgn="base">
              <a:lnSpc>
                <a:spcPct val="100000"/>
              </a:lnSpc>
              <a:spcAft>
                <a:spcPct val="0"/>
              </a:spcAft>
              <a:buNone/>
            </a:pPr>
            <a:r>
              <a:rPr lang="en-US" altLang="en-US" sz="8000" dirty="0"/>
              <a:t> It is used to hold most frequently used data, by the CPU</a:t>
            </a:r>
          </a:p>
          <a:p>
            <a:pPr marL="0" indent="0" fontAlgn="base">
              <a:lnSpc>
                <a:spcPct val="100000"/>
              </a:lnSpc>
              <a:spcAft>
                <a:spcPct val="0"/>
              </a:spcAft>
              <a:buNone/>
            </a:pPr>
            <a:r>
              <a:rPr lang="en-US" sz="8000" b="1" dirty="0"/>
              <a:t>Advantages</a:t>
            </a:r>
          </a:p>
          <a:p>
            <a:pPr marL="0" indent="0" fontAlgn="base">
              <a:lnSpc>
                <a:spcPct val="100000"/>
              </a:lnSpc>
              <a:spcAft>
                <a:spcPct val="0"/>
              </a:spcAft>
              <a:buNone/>
            </a:pPr>
            <a:r>
              <a:rPr lang="en-US" sz="8000" dirty="0"/>
              <a:t>Cache memory is faster than main memory.</a:t>
            </a:r>
          </a:p>
          <a:p>
            <a:pPr marL="0" indent="0" fontAlgn="base">
              <a:lnSpc>
                <a:spcPct val="100000"/>
              </a:lnSpc>
              <a:spcAft>
                <a:spcPct val="0"/>
              </a:spcAft>
              <a:buNone/>
            </a:pPr>
            <a:r>
              <a:rPr lang="en-US" sz="8000" dirty="0"/>
              <a:t>It stores data for temporary use.</a:t>
            </a:r>
          </a:p>
          <a:p>
            <a:pPr marL="0" indent="0" fontAlgn="base">
              <a:lnSpc>
                <a:spcPct val="100000"/>
              </a:lnSpc>
              <a:spcAft>
                <a:spcPct val="0"/>
              </a:spcAft>
              <a:buNone/>
            </a:pPr>
            <a:r>
              <a:rPr lang="en-US" altLang="en-US" sz="8000" b="1" dirty="0"/>
              <a:t>Disadvantages</a:t>
            </a:r>
          </a:p>
          <a:p>
            <a:pPr marL="0" indent="0" fontAlgn="base">
              <a:lnSpc>
                <a:spcPct val="100000"/>
              </a:lnSpc>
              <a:spcAft>
                <a:spcPct val="0"/>
              </a:spcAft>
              <a:buNone/>
            </a:pPr>
            <a:r>
              <a:rPr lang="en-US" altLang="en-US" sz="8000" dirty="0"/>
              <a:t>Cache memory has limited capacity.</a:t>
            </a:r>
          </a:p>
          <a:p>
            <a:pPr marL="0" lvl="0" indent="0" fontAlgn="base">
              <a:lnSpc>
                <a:spcPct val="100000"/>
              </a:lnSpc>
              <a:spcAft>
                <a:spcPct val="0"/>
              </a:spcAft>
              <a:buNone/>
            </a:pPr>
            <a:r>
              <a:rPr lang="en-US" altLang="en-US" sz="8000" dirty="0"/>
              <a:t>It is very expensive.</a:t>
            </a:r>
          </a:p>
          <a:p>
            <a:pPr marL="0" lvl="0" indent="0" fontAlgn="base">
              <a:lnSpc>
                <a:spcPct val="100000"/>
              </a:lnSpc>
              <a:spcAft>
                <a:spcPct val="0"/>
              </a:spcAft>
              <a:buNone/>
            </a:pPr>
            <a:endParaRPr lang="en-US" altLang="en-US" sz="8000" dirty="0"/>
          </a:p>
          <a:p>
            <a:pPr marL="0" lvl="0" indent="0" fontAlgn="base">
              <a:lnSpc>
                <a:spcPct val="100000"/>
              </a:lnSpc>
              <a:spcAft>
                <a:spcPct val="0"/>
              </a:spcAft>
              <a:buNone/>
            </a:pPr>
            <a:endParaRPr lang="en-US" altLang="en-US" sz="8000" dirty="0"/>
          </a:p>
          <a:p>
            <a:pPr marL="0" lvl="0" indent="0" eaLnBrk="0" fontAlgn="base" hangingPunct="0">
              <a:lnSpc>
                <a:spcPct val="100000"/>
              </a:lnSpc>
              <a:spcBef>
                <a:spcPct val="0"/>
              </a:spcBef>
              <a:spcAft>
                <a:spcPct val="0"/>
              </a:spcAft>
              <a:buNone/>
            </a:pPr>
            <a:endParaRPr lang="en-US" altLang="en-US" sz="1600" dirty="0"/>
          </a:p>
          <a:p>
            <a:pPr marL="0" lvl="0" indent="0" eaLnBrk="0" fontAlgn="base" hangingPunct="0">
              <a:lnSpc>
                <a:spcPct val="100000"/>
              </a:lnSpc>
              <a:spcBef>
                <a:spcPct val="0"/>
              </a:spcBef>
              <a:spcAft>
                <a:spcPct val="0"/>
              </a:spcAft>
              <a:buNone/>
            </a:pPr>
            <a:r>
              <a:rPr lang="en-US" altLang="en-US" sz="4400" dirty="0">
                <a:latin typeface="Arial" panose="020B0604020202020204" pitchFamily="34" charset="0"/>
              </a:rPr>
              <a:t> </a:t>
            </a:r>
            <a:endParaRPr lang="en-IN" dirty="0"/>
          </a:p>
        </p:txBody>
      </p:sp>
      <p:sp>
        <p:nvSpPr>
          <p:cNvPr id="4" name="Slide Number Placeholder 3">
            <a:extLst>
              <a:ext uri="{FF2B5EF4-FFF2-40B4-BE49-F238E27FC236}">
                <a16:creationId xmlns:a16="http://schemas.microsoft.com/office/drawing/2014/main" id="{1C57AAC4-3375-45C7-AD7E-5F01123D6C2E}"/>
              </a:ext>
            </a:extLst>
          </p:cNvPr>
          <p:cNvSpPr>
            <a:spLocks noGrp="1"/>
          </p:cNvSpPr>
          <p:nvPr>
            <p:ph type="sldNum" sz="quarter" idx="12"/>
          </p:nvPr>
        </p:nvSpPr>
        <p:spPr/>
        <p:txBody>
          <a:bodyPr/>
          <a:lstStyle/>
          <a:p>
            <a:fld id="{BDCDBBEF-AA6C-4BA6-85B2-A17D7F280E38}" type="slidenum">
              <a:rPr lang="en-US" smtClean="0"/>
              <a:pPr/>
              <a:t>18</a:t>
            </a:fld>
            <a:endParaRPr lang="en-US"/>
          </a:p>
        </p:txBody>
      </p:sp>
      <p:pic>
        <p:nvPicPr>
          <p:cNvPr id="12" name="Picture 2" descr="Cache Memory in Computer Organization - GeeksforGeeks">
            <a:extLst>
              <a:ext uri="{FF2B5EF4-FFF2-40B4-BE49-F238E27FC236}">
                <a16:creationId xmlns:a16="http://schemas.microsoft.com/office/drawing/2014/main" id="{03C462E8-C93A-4E52-949E-E5DA042C0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13" y="4907491"/>
            <a:ext cx="5791200"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12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6E20A-BBA4-4499-BAD6-8EF3725C8DDD}"/>
              </a:ext>
            </a:extLst>
          </p:cNvPr>
          <p:cNvSpPr>
            <a:spLocks noGrp="1"/>
          </p:cNvSpPr>
          <p:nvPr>
            <p:ph idx="1"/>
          </p:nvPr>
        </p:nvSpPr>
        <p:spPr>
          <a:xfrm>
            <a:off x="838200" y="371475"/>
            <a:ext cx="10515600" cy="6234113"/>
          </a:xfrm>
        </p:spPr>
        <p:txBody>
          <a:bodyPr>
            <a:normAutofit fontScale="92500" lnSpcReduction="20000"/>
          </a:bodyPr>
          <a:lstStyle/>
          <a:p>
            <a:pPr marL="0" indent="0">
              <a:buNone/>
            </a:pPr>
            <a:r>
              <a:rPr lang="en-US" b="1" dirty="0"/>
              <a:t>Central Processing Unit (CPU)</a:t>
            </a:r>
          </a:p>
          <a:p>
            <a:pPr marL="0" indent="0">
              <a:buNone/>
            </a:pPr>
            <a:r>
              <a:rPr lang="en-US" dirty="0"/>
              <a:t>The computer system is nothing without the CPU so, it is also known as the brain of computer. The CPU is an electronic hardware device which can perform different types of operations.</a:t>
            </a:r>
          </a:p>
          <a:p>
            <a:pPr marL="0" indent="0">
              <a:buNone/>
            </a:pPr>
            <a:r>
              <a:rPr lang="en-US" dirty="0"/>
              <a:t>The CPU contains two parts: </a:t>
            </a:r>
            <a:r>
              <a:rPr lang="en-US" b="1" dirty="0"/>
              <a:t>Control Unit &amp; Arithmetic logic unit </a:t>
            </a:r>
          </a:p>
          <a:p>
            <a:pPr marL="0" indent="0">
              <a:buNone/>
            </a:pPr>
            <a:r>
              <a:rPr lang="en-US" b="1" u="sng" dirty="0"/>
              <a:t>Control Unit</a:t>
            </a:r>
            <a:endParaRPr lang="en-US" u="sng" dirty="0"/>
          </a:p>
          <a:p>
            <a:pPr marL="0" indent="0">
              <a:buNone/>
            </a:pPr>
            <a:r>
              <a:rPr lang="en-US" dirty="0"/>
              <a:t>The control unit (CU) controls all the activities or operations which are performed inside the computer system</a:t>
            </a:r>
          </a:p>
          <a:p>
            <a:pPr marL="0" indent="0">
              <a:buNone/>
            </a:pPr>
            <a:r>
              <a:rPr lang="en-US" b="1" dirty="0"/>
              <a:t>Functions of this unit are −</a:t>
            </a:r>
          </a:p>
          <a:p>
            <a:pPr marL="0" indent="0">
              <a:buNone/>
            </a:pPr>
            <a:r>
              <a:rPr lang="en-US" dirty="0"/>
              <a:t>It is responsible for controlling the transfer of data and instructions among other units of a computer.</a:t>
            </a:r>
          </a:p>
          <a:p>
            <a:pPr marL="0" indent="0">
              <a:buNone/>
            </a:pPr>
            <a:r>
              <a:rPr lang="en-US" dirty="0"/>
              <a:t>It manages and coordinates all the units of the computer.</a:t>
            </a:r>
          </a:p>
          <a:p>
            <a:pPr marL="0" indent="0">
              <a:buNone/>
            </a:pPr>
            <a:r>
              <a:rPr lang="en-US" dirty="0"/>
              <a:t>It obtains the instructions from the main memory, interprets them, and directs the operation of the computer.</a:t>
            </a:r>
          </a:p>
          <a:p>
            <a:pPr marL="0" indent="0">
              <a:buNone/>
            </a:pPr>
            <a:r>
              <a:rPr lang="en-US" dirty="0"/>
              <a:t>It communicates with Input/output devices for transfer of data or results from storage.</a:t>
            </a:r>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C2375104-987F-453A-B4D8-B0F5BC795B3D}"/>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2660161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4AFE-B27C-4A9A-A9F5-7F62354B01A2}"/>
              </a:ext>
            </a:extLst>
          </p:cNvPr>
          <p:cNvSpPr>
            <a:spLocks noGrp="1"/>
          </p:cNvSpPr>
          <p:nvPr>
            <p:ph type="title"/>
          </p:nvPr>
        </p:nvSpPr>
        <p:spPr>
          <a:xfrm>
            <a:off x="600075" y="0"/>
            <a:ext cx="4277328" cy="2619374"/>
          </a:xfrm>
        </p:spPr>
        <p:txBody>
          <a:bodyPr>
            <a:normAutofit/>
          </a:bodyPr>
          <a:lstStyle/>
          <a:p>
            <a:pPr algn="ctr"/>
            <a:r>
              <a:rPr lang="en-US" sz="4400" dirty="0" smtClean="0">
                <a:latin typeface="Times New Roman" panose="02020603050405020304" pitchFamily="18" charset="0"/>
                <a:ea typeface="Calibri" panose="020F0502020204030204" pitchFamily="34" charset="0"/>
                <a:cs typeface="Times New Roman" panose="02020603050405020304" pitchFamily="18" charset="0"/>
              </a:rPr>
              <a:t>Introduction to Problem Solving</a:t>
            </a:r>
            <a:endParaRPr lang="en-IN" dirty="0"/>
          </a:p>
        </p:txBody>
      </p:sp>
      <p:sp>
        <p:nvSpPr>
          <p:cNvPr id="3" name="Content Placeholder 2">
            <a:extLst>
              <a:ext uri="{FF2B5EF4-FFF2-40B4-BE49-F238E27FC236}">
                <a16:creationId xmlns:a16="http://schemas.microsoft.com/office/drawing/2014/main" id="{A09B5602-926A-470D-BC2B-78EBF425FF1F}"/>
              </a:ext>
            </a:extLst>
          </p:cNvPr>
          <p:cNvSpPr>
            <a:spLocks noGrp="1"/>
          </p:cNvSpPr>
          <p:nvPr>
            <p:ph idx="1"/>
          </p:nvPr>
        </p:nvSpPr>
        <p:spPr/>
        <p:txBody>
          <a:bodyPr>
            <a:normAutofit/>
          </a:bodyPr>
          <a:lstStyle/>
          <a:p>
            <a:pPr marL="0" lvl="0" indent="0">
              <a:buNone/>
            </a:pPr>
            <a:r>
              <a:rPr lang="en-US" dirty="0"/>
              <a:t/>
            </a:r>
            <a:br>
              <a:rPr lang="en-US" dirty="0"/>
            </a:br>
            <a:endParaRPr lang="en-IN" b="1" dirty="0"/>
          </a:p>
          <a:p>
            <a:endParaRPr lang="en-IN" dirty="0"/>
          </a:p>
        </p:txBody>
      </p:sp>
      <p:sp>
        <p:nvSpPr>
          <p:cNvPr id="4" name="Text Placeholder 3">
            <a:extLst>
              <a:ext uri="{FF2B5EF4-FFF2-40B4-BE49-F238E27FC236}">
                <a16:creationId xmlns:a16="http://schemas.microsoft.com/office/drawing/2014/main" id="{467BF1DB-555C-464C-9D63-BB68417BDF76}"/>
              </a:ext>
            </a:extLst>
          </p:cNvPr>
          <p:cNvSpPr>
            <a:spLocks noGrp="1"/>
          </p:cNvSpPr>
          <p:nvPr>
            <p:ph type="body" sz="half" idx="2"/>
          </p:nvPr>
        </p:nvSpPr>
        <p:spPr>
          <a:xfrm>
            <a:off x="450248" y="3457574"/>
            <a:ext cx="3683602" cy="333376"/>
          </a:xfrm>
        </p:spPr>
        <p:txBody>
          <a:bodyPr>
            <a:normAutofit fontScale="92500" lnSpcReduction="20000"/>
          </a:bodyPr>
          <a:lstStyle/>
          <a:p>
            <a:r>
              <a:rPr lang="en-US" sz="2400" b="1" dirty="0"/>
              <a:t>Course Objectives</a:t>
            </a:r>
          </a:p>
          <a:p>
            <a:endParaRPr lang="en-US" b="1" i="1" u="sng" dirty="0"/>
          </a:p>
          <a:p>
            <a:endParaRPr lang="en-US" b="1" i="1" u="sng" dirty="0"/>
          </a:p>
        </p:txBody>
      </p:sp>
      <p:sp>
        <p:nvSpPr>
          <p:cNvPr id="5" name="Slide Number Placeholder 4">
            <a:extLst>
              <a:ext uri="{FF2B5EF4-FFF2-40B4-BE49-F238E27FC236}">
                <a16:creationId xmlns:a16="http://schemas.microsoft.com/office/drawing/2014/main" id="{6817145E-8450-434E-A8F0-1114075FB9BF}"/>
              </a:ext>
            </a:extLst>
          </p:cNvPr>
          <p:cNvSpPr>
            <a:spLocks noGrp="1"/>
          </p:cNvSpPr>
          <p:nvPr>
            <p:ph type="sldNum" sz="quarter" idx="12"/>
          </p:nvPr>
        </p:nvSpPr>
        <p:spPr/>
        <p:txBody>
          <a:bodyPr/>
          <a:lstStyle/>
          <a:p>
            <a:fld id="{BDCDBBEF-AA6C-4BA6-85B2-A17D7F280E38}" type="slidenum">
              <a:rPr lang="en-US" smtClean="0"/>
              <a:pPr/>
              <a:t>2</a:t>
            </a:fld>
            <a:endParaRPr lang="en-US" dirty="0"/>
          </a:p>
        </p:txBody>
      </p:sp>
      <p:graphicFrame>
        <p:nvGraphicFramePr>
          <p:cNvPr id="10" name="Table 10">
            <a:extLst>
              <a:ext uri="{FF2B5EF4-FFF2-40B4-BE49-F238E27FC236}">
                <a16:creationId xmlns:a16="http://schemas.microsoft.com/office/drawing/2014/main" id="{61791A24-3CC5-4ACD-B2EC-2F300FCC8BF6}"/>
              </a:ext>
            </a:extLst>
          </p:cNvPr>
          <p:cNvGraphicFramePr>
            <a:graphicFrameLocks noGrp="1"/>
          </p:cNvGraphicFramePr>
          <p:nvPr/>
        </p:nvGraphicFramePr>
        <p:xfrm>
          <a:off x="450248" y="3952876"/>
          <a:ext cx="5398102" cy="2768599"/>
        </p:xfrm>
        <a:graphic>
          <a:graphicData uri="http://schemas.openxmlformats.org/drawingml/2006/table">
            <a:tbl>
              <a:tblPr firstRow="1" bandRow="1">
                <a:tableStyleId>{5940675A-B579-460E-94D1-54222C63F5DA}</a:tableStyleId>
              </a:tblPr>
              <a:tblGrid>
                <a:gridCol w="5398102">
                  <a:extLst>
                    <a:ext uri="{9D8B030D-6E8A-4147-A177-3AD203B41FA5}">
                      <a16:colId xmlns:a16="http://schemas.microsoft.com/office/drawing/2014/main" val="529727568"/>
                    </a:ext>
                  </a:extLst>
                </a:gridCol>
              </a:tblGrid>
              <a:tr h="7841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effectLst/>
                          <a:latin typeface="+mn-lt"/>
                          <a:ea typeface="+mn-ea"/>
                          <a:cs typeface="+mn-cs"/>
                        </a:rPr>
                        <a:t>The course aims to provide exposure to problem-solving through programming.</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1055258708"/>
                  </a:ext>
                </a:extLst>
              </a:tr>
              <a:tr h="790538">
                <a:tc>
                  <a:txBody>
                    <a:bodyPr/>
                    <a:lstStyle/>
                    <a:p>
                      <a:pPr marL="0" lvl="0" indent="0" algn="just">
                        <a:buFont typeface="Arial" panose="020B0604020202020204" pitchFamily="34" charset="0"/>
                        <a:buNone/>
                      </a:pPr>
                      <a:r>
                        <a:rPr lang="en-US" sz="2000" b="1" kern="1200" dirty="0">
                          <a:solidFill>
                            <a:srgbClr val="FF0000"/>
                          </a:solidFill>
                          <a:effectLst/>
                          <a:latin typeface="+mn-lt"/>
                          <a:ea typeface="+mn-ea"/>
                          <a:cs typeface="+mn-cs"/>
                        </a:rPr>
                        <a:t>The course aims to raise the programming skills of students via logic building capability.</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2990456970"/>
                  </a:ext>
                </a:extLst>
              </a:tr>
              <a:tr h="119390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effectLst/>
                          <a:latin typeface="+mn-lt"/>
                          <a:ea typeface="+mn-ea"/>
                          <a:cs typeface="+mn-cs"/>
                        </a:rPr>
                        <a:t>With knowledge of C programming language, students would be able to model real world problems.</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2557340115"/>
                  </a:ext>
                </a:extLst>
              </a:tr>
            </a:tbl>
          </a:graphicData>
        </a:graphic>
      </p:graphicFrame>
      <p:pic>
        <p:nvPicPr>
          <p:cNvPr id="7" name="Picture 6">
            <a:extLst>
              <a:ext uri="{FF2B5EF4-FFF2-40B4-BE49-F238E27FC236}">
                <a16:creationId xmlns:a16="http://schemas.microsoft.com/office/drawing/2014/main" id="{4F45ED97-A37D-4BD5-9BB8-9A010CD2A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329" y="3901327"/>
            <a:ext cx="2581941" cy="2520950"/>
          </a:xfrm>
          <a:prstGeom prst="rect">
            <a:avLst/>
          </a:prstGeom>
        </p:spPr>
      </p:pic>
      <p:pic>
        <p:nvPicPr>
          <p:cNvPr id="9" name="Picture 8">
            <a:extLst>
              <a:ext uri="{FF2B5EF4-FFF2-40B4-BE49-F238E27FC236}">
                <a16:creationId xmlns:a16="http://schemas.microsoft.com/office/drawing/2014/main" id="{E4C0D224-3882-4701-BE24-7AC23C1C3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350" y="481100"/>
            <a:ext cx="5812823" cy="3390813"/>
          </a:xfrm>
          <a:prstGeom prst="rect">
            <a:avLst/>
          </a:prstGeom>
        </p:spPr>
      </p:pic>
    </p:spTree>
    <p:extLst>
      <p:ext uri="{BB962C8B-B14F-4D97-AF65-F5344CB8AC3E}">
        <p14:creationId xmlns:p14="http://schemas.microsoft.com/office/powerpoint/2010/main" val="79212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9F3F2-BAE2-4B54-AF7B-D846A50DD067}"/>
              </a:ext>
            </a:extLst>
          </p:cNvPr>
          <p:cNvSpPr>
            <a:spLocks noGrp="1"/>
          </p:cNvSpPr>
          <p:nvPr>
            <p:ph idx="1"/>
          </p:nvPr>
        </p:nvSpPr>
        <p:spPr>
          <a:xfrm>
            <a:off x="838200" y="617220"/>
            <a:ext cx="10515600" cy="5559743"/>
          </a:xfrm>
        </p:spPr>
        <p:txBody>
          <a:bodyPr>
            <a:normAutofit/>
          </a:bodyPr>
          <a:lstStyle/>
          <a:p>
            <a:pPr marL="0" indent="0">
              <a:buNone/>
            </a:pPr>
            <a:r>
              <a:rPr lang="en-US" b="1" u="sng" dirty="0"/>
              <a:t>ALU (Arithmetic Logic Unit)</a:t>
            </a:r>
          </a:p>
          <a:p>
            <a:pPr marL="0" indent="0">
              <a:buNone/>
            </a:pPr>
            <a:r>
              <a:rPr lang="en-US" dirty="0"/>
              <a:t>This unit consists of two subsections namely,</a:t>
            </a:r>
          </a:p>
          <a:p>
            <a:pPr marL="0" indent="0">
              <a:buNone/>
            </a:pPr>
            <a:r>
              <a:rPr lang="en-US" dirty="0"/>
              <a:t>Arithmetic Section</a:t>
            </a:r>
          </a:p>
          <a:p>
            <a:pPr marL="0" indent="0">
              <a:buNone/>
            </a:pPr>
            <a:r>
              <a:rPr lang="en-US" dirty="0"/>
              <a:t>Logic Section</a:t>
            </a:r>
          </a:p>
          <a:p>
            <a:pPr marL="0" indent="0" algn="just">
              <a:buNone/>
            </a:pPr>
            <a:r>
              <a:rPr lang="en-US" b="1" dirty="0"/>
              <a:t>Arithmetic Section</a:t>
            </a:r>
          </a:p>
          <a:p>
            <a:pPr marL="0" indent="0" algn="just">
              <a:buNone/>
            </a:pPr>
            <a:r>
              <a:rPr lang="en-US" dirty="0"/>
              <a:t>Function of arithmetic section is to perform arithmetic operations like addition, subtraction, multiplication, and division. All complex operations are done by making repetitive use of the above operations.</a:t>
            </a:r>
          </a:p>
          <a:p>
            <a:pPr marL="0" indent="0" algn="just">
              <a:buNone/>
            </a:pPr>
            <a:r>
              <a:rPr lang="en-US" b="1" dirty="0"/>
              <a:t>Logic Section</a:t>
            </a:r>
          </a:p>
          <a:p>
            <a:pPr marL="0" indent="0" algn="just">
              <a:buNone/>
            </a:pPr>
            <a:r>
              <a:rPr lang="en-US" dirty="0"/>
              <a:t>Function of logic section is to perform logic operations such as comparing, selecting, matching, and merging of data.</a:t>
            </a:r>
          </a:p>
          <a:p>
            <a:endParaRPr lang="en-IN" dirty="0"/>
          </a:p>
        </p:txBody>
      </p:sp>
      <p:sp>
        <p:nvSpPr>
          <p:cNvPr id="4" name="Slide Number Placeholder 3">
            <a:extLst>
              <a:ext uri="{FF2B5EF4-FFF2-40B4-BE49-F238E27FC236}">
                <a16:creationId xmlns:a16="http://schemas.microsoft.com/office/drawing/2014/main" id="{81E58DFA-411C-4303-AFC3-C9D893118FE4}"/>
              </a:ext>
            </a:extLst>
          </p:cNvPr>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4185248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down)">
                                      <p:cBhvr>
                                        <p:cTn id="15" dur="500"/>
                                        <p:tgtEl>
                                          <p:spTgt spid="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down)">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E46A0-C16F-4F00-ABCC-284BF0A586F3}"/>
              </a:ext>
            </a:extLst>
          </p:cNvPr>
          <p:cNvSpPr>
            <a:spLocks noGrp="1"/>
          </p:cNvSpPr>
          <p:nvPr>
            <p:ph idx="1"/>
          </p:nvPr>
        </p:nvSpPr>
        <p:spPr>
          <a:xfrm>
            <a:off x="838200" y="136524"/>
            <a:ext cx="10725150" cy="6416675"/>
          </a:xfrm>
        </p:spPr>
        <p:txBody>
          <a:bodyPr>
            <a:normAutofit/>
          </a:bodyPr>
          <a:lstStyle/>
          <a:p>
            <a:pPr marL="0" indent="0">
              <a:buNone/>
            </a:pPr>
            <a:r>
              <a:rPr lang="en-US" b="1" dirty="0"/>
              <a:t>Output Devices</a:t>
            </a:r>
            <a:endParaRPr lang="en-US" dirty="0"/>
          </a:p>
          <a:p>
            <a:pPr marL="0" indent="0">
              <a:buNone/>
            </a:pPr>
            <a:r>
              <a:rPr lang="en-US" dirty="0"/>
              <a:t>The output devices produce or generate the desired result according to our input, such as a printer, monitor, etc. These devices convert the data into a human-readable form from binary code.</a:t>
            </a:r>
          </a:p>
          <a:p>
            <a:pPr marL="0" indent="0">
              <a:buNone/>
            </a:pPr>
            <a:r>
              <a:rPr lang="en-US" dirty="0"/>
              <a:t> The primary examples of output devices are a printer, projector, etc. </a:t>
            </a:r>
          </a:p>
          <a:p>
            <a:pPr marL="0" indent="0">
              <a:buNone/>
            </a:pPr>
            <a:r>
              <a:rPr lang="en-US" dirty="0"/>
              <a:t>These devices have various features which are given below:</a:t>
            </a:r>
          </a:p>
          <a:p>
            <a:r>
              <a:rPr lang="en-US" dirty="0"/>
              <a:t>These devices receive or accept the data in the binary form.</a:t>
            </a:r>
          </a:p>
          <a:p>
            <a:r>
              <a:rPr lang="en-US" dirty="0"/>
              <a:t>The output devices convert the binary code into the human-readable form.</a:t>
            </a:r>
          </a:p>
          <a:p>
            <a:r>
              <a:rPr lang="en-US" dirty="0"/>
              <a:t>These devices produce the converted result and display to the user.</a:t>
            </a:r>
          </a:p>
          <a:p>
            <a:endParaRPr lang="en-IN" dirty="0"/>
          </a:p>
        </p:txBody>
      </p:sp>
      <p:sp>
        <p:nvSpPr>
          <p:cNvPr id="4" name="Slide Number Placeholder 3">
            <a:extLst>
              <a:ext uri="{FF2B5EF4-FFF2-40B4-BE49-F238E27FC236}">
                <a16:creationId xmlns:a16="http://schemas.microsoft.com/office/drawing/2014/main" id="{FD2D8F31-9317-4CC8-B673-E9A4417412FA}"/>
              </a:ext>
            </a:extLst>
          </p:cNvPr>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14400239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104D5-F789-4EAB-89C9-137A3508150A}"/>
              </a:ext>
            </a:extLst>
          </p:cNvPr>
          <p:cNvSpPr>
            <a:spLocks noGrp="1"/>
          </p:cNvSpPr>
          <p:nvPr>
            <p:ph type="sldNum" sz="quarter" idx="12"/>
          </p:nvPr>
        </p:nvSpPr>
        <p:spPr/>
        <p:txBody>
          <a:bodyPr/>
          <a:lstStyle/>
          <a:p>
            <a:fld id="{BDCDBBEF-AA6C-4BA6-85B2-A17D7F280E38}" type="slidenum">
              <a:rPr lang="en-US" smtClean="0"/>
              <a:pPr/>
              <a:t>22</a:t>
            </a:fld>
            <a:endParaRPr lang="en-US"/>
          </a:p>
        </p:txBody>
      </p:sp>
      <p:pic>
        <p:nvPicPr>
          <p:cNvPr id="15362" name="Picture 2" descr="What is output devices? - Quora">
            <a:extLst>
              <a:ext uri="{FF2B5EF4-FFF2-40B4-BE49-F238E27FC236}">
                <a16:creationId xmlns:a16="http://schemas.microsoft.com/office/drawing/2014/main" id="{D264C6AB-A55E-4A25-9D20-703A2A3750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0992" y="468630"/>
            <a:ext cx="8850288"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463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2F9E2-FFA9-470D-8177-51DABEE80B0B}"/>
              </a:ext>
            </a:extLst>
          </p:cNvPr>
          <p:cNvSpPr>
            <a:spLocks noGrp="1"/>
          </p:cNvSpPr>
          <p:nvPr>
            <p:ph idx="1"/>
          </p:nvPr>
        </p:nvSpPr>
        <p:spPr>
          <a:xfrm>
            <a:off x="781878" y="1152525"/>
            <a:ext cx="11510904" cy="5340350"/>
          </a:xfrm>
        </p:spPr>
        <p:txBody>
          <a:bodyPr>
            <a:normAutofit/>
          </a:bodyPr>
          <a:lstStyle/>
          <a:p>
            <a:endParaRPr lang="en-US" sz="3200" dirty="0"/>
          </a:p>
          <a:p>
            <a:pPr marL="0" indent="0">
              <a:buNone/>
            </a:pPr>
            <a:endParaRPr lang="en-IN" sz="3200" dirty="0"/>
          </a:p>
        </p:txBody>
      </p:sp>
      <p:sp>
        <p:nvSpPr>
          <p:cNvPr id="4" name="Slide Number Placeholder 3">
            <a:extLst>
              <a:ext uri="{FF2B5EF4-FFF2-40B4-BE49-F238E27FC236}">
                <a16:creationId xmlns:a16="http://schemas.microsoft.com/office/drawing/2014/main" id="{42F074E6-5593-499A-999A-A8E6BFB26FEF}"/>
              </a:ext>
            </a:extLst>
          </p:cNvPr>
          <p:cNvSpPr>
            <a:spLocks noGrp="1"/>
          </p:cNvSpPr>
          <p:nvPr>
            <p:ph type="sldNum" sz="quarter" idx="12"/>
          </p:nvPr>
        </p:nvSpPr>
        <p:spPr>
          <a:xfrm>
            <a:off x="9563100" y="6675756"/>
            <a:ext cx="2050344" cy="45719"/>
          </a:xfrm>
        </p:spPr>
        <p:txBody>
          <a:bodyPr/>
          <a:lstStyle/>
          <a:p>
            <a:fld id="{BDCDBBEF-AA6C-4BA6-85B2-A17D7F280E38}" type="slidenum">
              <a:rPr lang="en-US" sz="1400" smtClean="0"/>
              <a:pPr/>
              <a:t>23</a:t>
            </a:fld>
            <a:endParaRPr lang="en-US" sz="1400" dirty="0"/>
          </a:p>
        </p:txBody>
      </p:sp>
      <p:sp>
        <p:nvSpPr>
          <p:cNvPr id="5" name="Flowchart: Sequential Access Storage 4">
            <a:extLst>
              <a:ext uri="{FF2B5EF4-FFF2-40B4-BE49-F238E27FC236}">
                <a16:creationId xmlns:a16="http://schemas.microsoft.com/office/drawing/2014/main" id="{A9A974E1-239B-41FB-8D6A-D0A9F00EB13D}"/>
              </a:ext>
            </a:extLst>
          </p:cNvPr>
          <p:cNvSpPr/>
          <p:nvPr/>
        </p:nvSpPr>
        <p:spPr>
          <a:xfrm>
            <a:off x="1003852" y="138734"/>
            <a:ext cx="2643809" cy="1013791"/>
          </a:xfrm>
          <a:prstGeom prst="flowChartMagneticTap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lumMod val="10000"/>
                  </a:schemeClr>
                </a:solidFill>
              </a:rPr>
              <a:t>Summary</a:t>
            </a:r>
            <a:endParaRPr lang="en-IN" sz="3200" b="1" dirty="0">
              <a:solidFill>
                <a:schemeClr val="bg2">
                  <a:lumMod val="10000"/>
                </a:schemeClr>
              </a:solidFill>
            </a:endParaRPr>
          </a:p>
        </p:txBody>
      </p:sp>
      <p:graphicFrame>
        <p:nvGraphicFramePr>
          <p:cNvPr id="6" name="Diagram 5">
            <a:extLst>
              <a:ext uri="{FF2B5EF4-FFF2-40B4-BE49-F238E27FC236}">
                <a16:creationId xmlns:a16="http://schemas.microsoft.com/office/drawing/2014/main" id="{A7F6A135-B6D5-40B7-BF67-2E0F4EF47A01}"/>
              </a:ext>
            </a:extLst>
          </p:cNvPr>
          <p:cNvGraphicFramePr/>
          <p:nvPr>
            <p:extLst>
              <p:ext uri="{D42A27DB-BD31-4B8C-83A1-F6EECF244321}">
                <p14:modId xmlns:p14="http://schemas.microsoft.com/office/powerpoint/2010/main" val="1966792507"/>
              </p:ext>
            </p:extLst>
          </p:nvPr>
        </p:nvGraphicFramePr>
        <p:xfrm>
          <a:off x="2088671" y="1300599"/>
          <a:ext cx="889731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87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E2F6-A89B-465A-A1BD-AB3595FE99C5}"/>
              </a:ext>
            </a:extLst>
          </p:cNvPr>
          <p:cNvSpPr>
            <a:spLocks noGrp="1"/>
          </p:cNvSpPr>
          <p:nvPr>
            <p:ph type="title"/>
          </p:nvPr>
        </p:nvSpPr>
        <p:spPr>
          <a:xfrm>
            <a:off x="838200" y="-119855"/>
            <a:ext cx="10515600" cy="1325563"/>
          </a:xfrm>
        </p:spPr>
        <p:txBody>
          <a:bodyPr/>
          <a:lstStyle/>
          <a:p>
            <a:r>
              <a:rPr lang="en-US" b="1" dirty="0"/>
              <a:t>Frequently Asked question</a:t>
            </a:r>
            <a:endParaRPr lang="en-IN" b="1" dirty="0"/>
          </a:p>
        </p:txBody>
      </p:sp>
      <p:sp>
        <p:nvSpPr>
          <p:cNvPr id="3" name="Content Placeholder 2">
            <a:extLst>
              <a:ext uri="{FF2B5EF4-FFF2-40B4-BE49-F238E27FC236}">
                <a16:creationId xmlns:a16="http://schemas.microsoft.com/office/drawing/2014/main" id="{7E006E3E-5DF9-4790-B5C6-ECD785B8D0E7}"/>
              </a:ext>
            </a:extLst>
          </p:cNvPr>
          <p:cNvSpPr>
            <a:spLocks noGrp="1"/>
          </p:cNvSpPr>
          <p:nvPr>
            <p:ph idx="1"/>
          </p:nvPr>
        </p:nvSpPr>
        <p:spPr>
          <a:xfrm>
            <a:off x="748749" y="867728"/>
            <a:ext cx="11443251" cy="4351338"/>
          </a:xfrm>
        </p:spPr>
        <p:txBody>
          <a:bodyPr>
            <a:normAutofit fontScale="92500" lnSpcReduction="20000"/>
          </a:bodyPr>
          <a:lstStyle/>
          <a:p>
            <a:pPr marL="0" indent="0">
              <a:buNone/>
            </a:pPr>
            <a:r>
              <a:rPr lang="en-US" b="1" dirty="0"/>
              <a:t>Q1 Differentiate RAM &amp; ROM ? </a:t>
            </a:r>
          </a:p>
          <a:p>
            <a:pPr marL="0" indent="0">
              <a:buNone/>
            </a:pPr>
            <a:r>
              <a:rPr lang="en-US" dirty="0"/>
              <a:t>Ans. RAM and ROM are both types of computer memory. RAM is used to store computer programs and data that CPU needs in real time. RAM data is volatile and is erased once computer is switched off. ROM have prerecorded data and it is used to boot computer. RAM data is static and remains in the computer even if computer is switched off.</a:t>
            </a:r>
          </a:p>
          <a:p>
            <a:pPr marL="0" indent="0">
              <a:buNone/>
            </a:pPr>
            <a:r>
              <a:rPr lang="en-US" b="1" dirty="0"/>
              <a:t>Q2 Differentiate Primary &amp; Secondary memory ?</a:t>
            </a:r>
          </a:p>
          <a:p>
            <a:pPr marL="0" indent="0">
              <a:buNone/>
            </a:pPr>
            <a:r>
              <a:rPr lang="en-US" dirty="0"/>
              <a:t>Ans. Primary memory is also called internal memory whereas Secondary memory is also known as a Backup memory or Auxiliary memory. ... Primary memory data is directly accessed by the processing unit whereas Secondary memory data cannot be accessed directly by the processor</a:t>
            </a:r>
          </a:p>
          <a:p>
            <a:pPr marL="0" indent="0">
              <a:buNone/>
            </a:pPr>
            <a:r>
              <a:rPr lang="en-US" dirty="0"/>
              <a:t>Q3 Draw the Working of computer system?</a:t>
            </a:r>
          </a:p>
          <a:p>
            <a:pPr marL="0" indent="0">
              <a:buNone/>
            </a:pPr>
            <a:r>
              <a:rPr lang="en-IN" dirty="0"/>
              <a:t>Ans.</a:t>
            </a:r>
          </a:p>
        </p:txBody>
      </p:sp>
      <p:sp>
        <p:nvSpPr>
          <p:cNvPr id="4" name="Slide Number Placeholder 3">
            <a:extLst>
              <a:ext uri="{FF2B5EF4-FFF2-40B4-BE49-F238E27FC236}">
                <a16:creationId xmlns:a16="http://schemas.microsoft.com/office/drawing/2014/main" id="{1A7B4CF3-EBCB-4313-9D42-E3317606C387}"/>
              </a:ext>
            </a:extLst>
          </p:cNvPr>
          <p:cNvSpPr>
            <a:spLocks noGrp="1"/>
          </p:cNvSpPr>
          <p:nvPr>
            <p:ph type="sldNum" sz="quarter" idx="12"/>
          </p:nvPr>
        </p:nvSpPr>
        <p:spPr/>
        <p:txBody>
          <a:bodyPr/>
          <a:lstStyle/>
          <a:p>
            <a:fld id="{BDCDBBEF-AA6C-4BA6-85B2-A17D7F280E38}" type="slidenum">
              <a:rPr lang="en-US" smtClean="0"/>
              <a:pPr/>
              <a:t>24</a:t>
            </a:fld>
            <a:endParaRPr lang="en-US" dirty="0"/>
          </a:p>
        </p:txBody>
      </p:sp>
      <p:pic>
        <p:nvPicPr>
          <p:cNvPr id="5" name="Picture 4" descr="Lesson 1 - Parts of a computer">
            <a:extLst>
              <a:ext uri="{FF2B5EF4-FFF2-40B4-BE49-F238E27FC236}">
                <a16:creationId xmlns:a16="http://schemas.microsoft.com/office/drawing/2014/main" id="{241204F4-4B5D-4448-92FB-BF810B5CB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923" y="4849099"/>
            <a:ext cx="3317557" cy="200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4470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E98-18FB-4FB3-8B9F-0C785ABEDA0D}"/>
              </a:ext>
            </a:extLst>
          </p:cNvPr>
          <p:cNvSpPr>
            <a:spLocks noGrp="1"/>
          </p:cNvSpPr>
          <p:nvPr>
            <p:ph type="title"/>
          </p:nvPr>
        </p:nvSpPr>
        <p:spPr/>
        <p:txBody>
          <a:bodyPr/>
          <a:lstStyle/>
          <a:p>
            <a:r>
              <a:rPr lang="en-US" b="1" dirty="0"/>
              <a:t>Assessment Questions</a:t>
            </a:r>
            <a:r>
              <a:rPr lang="en-US" dirty="0"/>
              <a:t>:</a:t>
            </a:r>
            <a:endParaRPr lang="en-IN" dirty="0"/>
          </a:p>
        </p:txBody>
      </p:sp>
      <p:sp>
        <p:nvSpPr>
          <p:cNvPr id="4" name="Slide Number Placeholder 3">
            <a:extLst>
              <a:ext uri="{FF2B5EF4-FFF2-40B4-BE49-F238E27FC236}">
                <a16:creationId xmlns:a16="http://schemas.microsoft.com/office/drawing/2014/main" id="{C82694DC-3131-4CF1-80DA-F51EC2FBB8E3}"/>
              </a:ext>
            </a:extLst>
          </p:cNvPr>
          <p:cNvSpPr>
            <a:spLocks noGrp="1"/>
          </p:cNvSpPr>
          <p:nvPr>
            <p:ph type="sldNum" sz="quarter" idx="12"/>
          </p:nvPr>
        </p:nvSpPr>
        <p:spPr/>
        <p:txBody>
          <a:bodyPr/>
          <a:lstStyle/>
          <a:p>
            <a:fld id="{BDCDBBEF-AA6C-4BA6-85B2-A17D7F280E38}" type="slidenum">
              <a:rPr lang="en-US" smtClean="0"/>
              <a:pPr/>
              <a:t>25</a:t>
            </a:fld>
            <a:endParaRPr lang="en-US"/>
          </a:p>
        </p:txBody>
      </p:sp>
      <p:sp>
        <p:nvSpPr>
          <p:cNvPr id="7" name="Content Placeholder 6">
            <a:extLst>
              <a:ext uri="{FF2B5EF4-FFF2-40B4-BE49-F238E27FC236}">
                <a16:creationId xmlns:a16="http://schemas.microsoft.com/office/drawing/2014/main" id="{879F1566-03CD-417B-B4D0-B0BF250D449A}"/>
              </a:ext>
            </a:extLst>
          </p:cNvPr>
          <p:cNvSpPr>
            <a:spLocks noGrp="1"/>
          </p:cNvSpPr>
          <p:nvPr>
            <p:ph idx="1"/>
          </p:nvPr>
        </p:nvSpPr>
        <p:spPr>
          <a:xfrm>
            <a:off x="476250" y="1136650"/>
            <a:ext cx="10515600" cy="5219700"/>
          </a:xfrm>
        </p:spPr>
        <p:txBody>
          <a:bodyPr>
            <a:normAutofit fontScale="77500" lnSpcReduction="20000"/>
          </a:bodyPr>
          <a:lstStyle/>
          <a:p>
            <a:pPr marL="0" indent="0">
              <a:buNone/>
            </a:pPr>
            <a:r>
              <a:rPr lang="en-US" dirty="0">
                <a:solidFill>
                  <a:srgbClr val="FF0000"/>
                </a:solidFill>
              </a:rPr>
              <a:t>1. Any electronic holding place where data can be stored and retrieved later whenever required is ____________</a:t>
            </a:r>
            <a:br>
              <a:rPr lang="en-US" dirty="0">
                <a:solidFill>
                  <a:srgbClr val="FF0000"/>
                </a:solidFill>
              </a:rPr>
            </a:br>
            <a:r>
              <a:rPr lang="en-US" dirty="0">
                <a:solidFill>
                  <a:srgbClr val="FF0000"/>
                </a:solidFill>
              </a:rPr>
              <a:t>a) memory</a:t>
            </a:r>
            <a:br>
              <a:rPr lang="en-US" dirty="0">
                <a:solidFill>
                  <a:srgbClr val="FF0000"/>
                </a:solidFill>
              </a:rPr>
            </a:br>
            <a:r>
              <a:rPr lang="en-US" dirty="0">
                <a:solidFill>
                  <a:srgbClr val="FF0000"/>
                </a:solidFill>
              </a:rPr>
              <a:t>b) drive</a:t>
            </a:r>
            <a:br>
              <a:rPr lang="en-US" dirty="0">
                <a:solidFill>
                  <a:srgbClr val="FF0000"/>
                </a:solidFill>
              </a:rPr>
            </a:br>
            <a:r>
              <a:rPr lang="en-US" dirty="0">
                <a:solidFill>
                  <a:srgbClr val="FF0000"/>
                </a:solidFill>
              </a:rPr>
              <a:t>c) disk</a:t>
            </a:r>
            <a:br>
              <a:rPr lang="en-US" dirty="0">
                <a:solidFill>
                  <a:srgbClr val="FF0000"/>
                </a:solidFill>
              </a:rPr>
            </a:br>
            <a:r>
              <a:rPr lang="en-US" dirty="0">
                <a:solidFill>
                  <a:srgbClr val="FF0000"/>
                </a:solidFill>
              </a:rPr>
              <a:t>d) circuit</a:t>
            </a:r>
            <a:br>
              <a:rPr lang="en-US" dirty="0">
                <a:solidFill>
                  <a:srgbClr val="FF0000"/>
                </a:solidFill>
              </a:rPr>
            </a:br>
            <a:endParaRPr lang="en-US" dirty="0">
              <a:solidFill>
                <a:srgbClr val="FF0000"/>
              </a:solidFill>
            </a:endParaRPr>
          </a:p>
          <a:p>
            <a:pPr marL="0" indent="0">
              <a:buNone/>
            </a:pPr>
            <a:r>
              <a:rPr lang="en-US" dirty="0">
                <a:solidFill>
                  <a:srgbClr val="FF0000"/>
                </a:solidFill>
              </a:rPr>
              <a:t>2. Cache memory is the onboard storage.</a:t>
            </a:r>
            <a:br>
              <a:rPr lang="en-US" dirty="0">
                <a:solidFill>
                  <a:srgbClr val="FF0000"/>
                </a:solidFill>
              </a:rPr>
            </a:br>
            <a:r>
              <a:rPr lang="en-US" dirty="0">
                <a:solidFill>
                  <a:srgbClr val="FF0000"/>
                </a:solidFill>
              </a:rPr>
              <a:t>a) True</a:t>
            </a:r>
            <a:br>
              <a:rPr lang="en-US" dirty="0">
                <a:solidFill>
                  <a:srgbClr val="FF0000"/>
                </a:solidFill>
              </a:rPr>
            </a:br>
            <a:r>
              <a:rPr lang="en-US" dirty="0">
                <a:solidFill>
                  <a:srgbClr val="FF0000"/>
                </a:solidFill>
              </a:rPr>
              <a:t>b) False</a:t>
            </a:r>
          </a:p>
          <a:p>
            <a:pPr marL="0" indent="0">
              <a:buNone/>
            </a:pPr>
            <a:r>
              <a:rPr lang="en-US" dirty="0">
                <a:solidFill>
                  <a:srgbClr val="FF0000"/>
                </a:solidFill>
              </a:rPr>
              <a:t>3 The memory implemented using the semiconductor chips is _________</a:t>
            </a:r>
            <a:br>
              <a:rPr lang="en-US" dirty="0">
                <a:solidFill>
                  <a:srgbClr val="FF0000"/>
                </a:solidFill>
              </a:rPr>
            </a:br>
            <a:r>
              <a:rPr lang="en-US" dirty="0">
                <a:solidFill>
                  <a:srgbClr val="FF0000"/>
                </a:solidFill>
              </a:rPr>
              <a:t>a) Cache</a:t>
            </a:r>
            <a:br>
              <a:rPr lang="en-US" dirty="0">
                <a:solidFill>
                  <a:srgbClr val="FF0000"/>
                </a:solidFill>
              </a:rPr>
            </a:br>
            <a:r>
              <a:rPr lang="en-US" dirty="0">
                <a:solidFill>
                  <a:srgbClr val="FF0000"/>
                </a:solidFill>
              </a:rPr>
              <a:t>b) Main</a:t>
            </a:r>
            <a:br>
              <a:rPr lang="en-US" dirty="0">
                <a:solidFill>
                  <a:srgbClr val="FF0000"/>
                </a:solidFill>
              </a:rPr>
            </a:br>
            <a:r>
              <a:rPr lang="en-US" dirty="0">
                <a:solidFill>
                  <a:srgbClr val="FF0000"/>
                </a:solidFill>
              </a:rPr>
              <a:t>c) Secondary</a:t>
            </a:r>
            <a:br>
              <a:rPr lang="en-US" dirty="0">
                <a:solidFill>
                  <a:srgbClr val="FF0000"/>
                </a:solidFill>
              </a:rPr>
            </a:br>
            <a:r>
              <a:rPr lang="en-US" dirty="0">
                <a:solidFill>
                  <a:srgbClr val="FF0000"/>
                </a:solidFill>
              </a:rPr>
              <a:t>d) Registers</a:t>
            </a:r>
          </a:p>
          <a:p>
            <a:pPr marL="0" indent="0">
              <a:buNone/>
            </a:pPr>
            <a:r>
              <a:rPr lang="en-US" dirty="0">
                <a:solidFill>
                  <a:srgbClr val="FF0000"/>
                </a:solidFill>
              </a:rPr>
              <a:t>4. Which of the following is independent of the address bus?</a:t>
            </a:r>
            <a:br>
              <a:rPr lang="en-US" dirty="0">
                <a:solidFill>
                  <a:srgbClr val="FF0000"/>
                </a:solidFill>
              </a:rPr>
            </a:br>
            <a:r>
              <a:rPr lang="en-US" dirty="0">
                <a:solidFill>
                  <a:srgbClr val="FF0000"/>
                </a:solidFill>
              </a:rPr>
              <a:t>a) Secondary memory</a:t>
            </a:r>
            <a:br>
              <a:rPr lang="en-US" dirty="0">
                <a:solidFill>
                  <a:srgbClr val="FF0000"/>
                </a:solidFill>
              </a:rPr>
            </a:br>
            <a:r>
              <a:rPr lang="en-US" dirty="0">
                <a:solidFill>
                  <a:srgbClr val="FF0000"/>
                </a:solidFill>
              </a:rPr>
              <a:t>b) Main memory</a:t>
            </a:r>
            <a:br>
              <a:rPr lang="en-US" dirty="0">
                <a:solidFill>
                  <a:srgbClr val="FF0000"/>
                </a:solidFill>
              </a:rPr>
            </a:br>
            <a:r>
              <a:rPr lang="en-US" dirty="0">
                <a:solidFill>
                  <a:srgbClr val="FF0000"/>
                </a:solidFill>
              </a:rPr>
              <a:t>c) Onboard memory</a:t>
            </a:r>
            <a:br>
              <a:rPr lang="en-US" dirty="0">
                <a:solidFill>
                  <a:srgbClr val="FF0000"/>
                </a:solidFill>
              </a:rPr>
            </a:br>
            <a:r>
              <a:rPr lang="en-US" dirty="0">
                <a:solidFill>
                  <a:srgbClr val="FF0000"/>
                </a:solidFill>
              </a:rPr>
              <a:t>d) Cache memory</a:t>
            </a:r>
          </a:p>
          <a:p>
            <a:endParaRPr lang="en-IN" dirty="0"/>
          </a:p>
        </p:txBody>
      </p:sp>
    </p:spTree>
    <p:extLst>
      <p:ext uri="{BB962C8B-B14F-4D97-AF65-F5344CB8AC3E}">
        <p14:creationId xmlns:p14="http://schemas.microsoft.com/office/powerpoint/2010/main" val="128934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124EF-F8EA-4921-9976-B9A80A2112F5}"/>
              </a:ext>
            </a:extLst>
          </p:cNvPr>
          <p:cNvSpPr>
            <a:spLocks noGrp="1"/>
          </p:cNvSpPr>
          <p:nvPr>
            <p:ph type="sldNum" sz="quarter" idx="12"/>
          </p:nvPr>
        </p:nvSpPr>
        <p:spPr/>
        <p:txBody>
          <a:bodyPr/>
          <a:lstStyle/>
          <a:p>
            <a:fld id="{BDCDBBEF-AA6C-4BA6-85B2-A17D7F280E38}" type="slidenum">
              <a:rPr lang="en-US" smtClean="0"/>
              <a:pPr/>
              <a:t>26</a:t>
            </a:fld>
            <a:endParaRPr lang="en-US"/>
          </a:p>
        </p:txBody>
      </p:sp>
      <p:sp>
        <p:nvSpPr>
          <p:cNvPr id="2" name="Rectangle 1">
            <a:extLst>
              <a:ext uri="{FF2B5EF4-FFF2-40B4-BE49-F238E27FC236}">
                <a16:creationId xmlns:a16="http://schemas.microsoft.com/office/drawing/2014/main" id="{76053B3B-4C76-47A5-94E1-4DF0243CDCE2}"/>
              </a:ext>
            </a:extLst>
          </p:cNvPr>
          <p:cNvSpPr/>
          <p:nvPr/>
        </p:nvSpPr>
        <p:spPr>
          <a:xfrm>
            <a:off x="757237" y="205591"/>
            <a:ext cx="10677525" cy="6463308"/>
          </a:xfrm>
          <a:prstGeom prst="rect">
            <a:avLst/>
          </a:prstGeom>
        </p:spPr>
        <p:txBody>
          <a:bodyPr wrap="square">
            <a:spAutoFit/>
          </a:bodyPr>
          <a:lstStyle/>
          <a:p>
            <a:r>
              <a:rPr lang="en-US" dirty="0">
                <a:solidFill>
                  <a:srgbClr val="FF0000"/>
                </a:solidFill>
                <a:latin typeface="Open Sans"/>
              </a:rPr>
              <a:t>5. ____________ is the raw material used as input and __________ is the processed data obtained as output of data processing.</a:t>
            </a:r>
            <a:br>
              <a:rPr lang="en-US" dirty="0">
                <a:solidFill>
                  <a:srgbClr val="FF0000"/>
                </a:solidFill>
                <a:latin typeface="Open Sans"/>
              </a:rPr>
            </a:br>
            <a:r>
              <a:rPr lang="en-US" dirty="0">
                <a:solidFill>
                  <a:srgbClr val="FF0000"/>
                </a:solidFill>
                <a:latin typeface="Open Sans"/>
              </a:rPr>
              <a:t>a) Data, Instructions</a:t>
            </a:r>
            <a:br>
              <a:rPr lang="en-US" dirty="0">
                <a:solidFill>
                  <a:srgbClr val="FF0000"/>
                </a:solidFill>
                <a:latin typeface="Open Sans"/>
              </a:rPr>
            </a:br>
            <a:r>
              <a:rPr lang="en-US" dirty="0">
                <a:solidFill>
                  <a:srgbClr val="FF0000"/>
                </a:solidFill>
                <a:latin typeface="Open Sans"/>
              </a:rPr>
              <a:t>b) Instructions, Program</a:t>
            </a:r>
            <a:br>
              <a:rPr lang="en-US" dirty="0">
                <a:solidFill>
                  <a:srgbClr val="FF0000"/>
                </a:solidFill>
                <a:latin typeface="Open Sans"/>
              </a:rPr>
            </a:br>
            <a:r>
              <a:rPr lang="en-US" dirty="0">
                <a:solidFill>
                  <a:srgbClr val="FF0000"/>
                </a:solidFill>
                <a:latin typeface="Open Sans"/>
              </a:rPr>
              <a:t>c) Data, Program</a:t>
            </a:r>
            <a:br>
              <a:rPr lang="en-US" dirty="0">
                <a:solidFill>
                  <a:srgbClr val="FF0000"/>
                </a:solidFill>
                <a:latin typeface="Open Sans"/>
              </a:rPr>
            </a:br>
            <a:r>
              <a:rPr lang="en-US" dirty="0">
                <a:solidFill>
                  <a:srgbClr val="FF0000"/>
                </a:solidFill>
                <a:latin typeface="Open Sans"/>
              </a:rPr>
              <a:t>d) Program, Code</a:t>
            </a:r>
          </a:p>
          <a:p>
            <a:r>
              <a:rPr lang="en-US" dirty="0">
                <a:solidFill>
                  <a:srgbClr val="FF0000"/>
                </a:solidFill>
                <a:latin typeface="Open Sans"/>
              </a:rPr>
              <a:t/>
            </a:r>
            <a:br>
              <a:rPr lang="en-US" dirty="0">
                <a:solidFill>
                  <a:srgbClr val="FF0000"/>
                </a:solidFill>
                <a:latin typeface="Open Sans"/>
              </a:rPr>
            </a:br>
            <a:r>
              <a:rPr lang="en-US" dirty="0">
                <a:solidFill>
                  <a:srgbClr val="FF0000"/>
                </a:solidFill>
                <a:latin typeface="Open Sans"/>
              </a:rPr>
              <a:t>6. Which of the following is not a characteristic of a computer?</a:t>
            </a:r>
            <a:br>
              <a:rPr lang="en-US" dirty="0">
                <a:solidFill>
                  <a:srgbClr val="FF0000"/>
                </a:solidFill>
                <a:latin typeface="Open Sans"/>
              </a:rPr>
            </a:br>
            <a:r>
              <a:rPr lang="en-US" dirty="0">
                <a:solidFill>
                  <a:srgbClr val="FF0000"/>
                </a:solidFill>
                <a:latin typeface="Open Sans"/>
              </a:rPr>
              <a:t>a) Diligence</a:t>
            </a:r>
            <a:br>
              <a:rPr lang="en-US" dirty="0">
                <a:solidFill>
                  <a:srgbClr val="FF0000"/>
                </a:solidFill>
                <a:latin typeface="Open Sans"/>
              </a:rPr>
            </a:br>
            <a:r>
              <a:rPr lang="en-US" dirty="0">
                <a:solidFill>
                  <a:srgbClr val="FF0000"/>
                </a:solidFill>
                <a:latin typeface="Open Sans"/>
              </a:rPr>
              <a:t>b) I.Q.</a:t>
            </a:r>
            <a:br>
              <a:rPr lang="en-US" dirty="0">
                <a:solidFill>
                  <a:srgbClr val="FF0000"/>
                </a:solidFill>
                <a:latin typeface="Open Sans"/>
              </a:rPr>
            </a:br>
            <a:r>
              <a:rPr lang="en-US" dirty="0">
                <a:solidFill>
                  <a:srgbClr val="FF0000"/>
                </a:solidFill>
                <a:latin typeface="Open Sans"/>
              </a:rPr>
              <a:t>c) Accuracy</a:t>
            </a:r>
            <a:br>
              <a:rPr lang="en-US" dirty="0">
                <a:solidFill>
                  <a:srgbClr val="FF0000"/>
                </a:solidFill>
                <a:latin typeface="Open Sans"/>
              </a:rPr>
            </a:br>
            <a:r>
              <a:rPr lang="en-US" dirty="0">
                <a:solidFill>
                  <a:srgbClr val="FF0000"/>
                </a:solidFill>
                <a:latin typeface="Open Sans"/>
              </a:rPr>
              <a:t>d) Versatility</a:t>
            </a:r>
          </a:p>
          <a:p>
            <a:endParaRPr lang="en-US" b="0" i="0" dirty="0">
              <a:solidFill>
                <a:srgbClr val="FF0000"/>
              </a:solidFill>
              <a:effectLst/>
              <a:latin typeface="Open Sans"/>
            </a:endParaRPr>
          </a:p>
          <a:p>
            <a:r>
              <a:rPr lang="en-US" dirty="0">
                <a:solidFill>
                  <a:srgbClr val="FF0000"/>
                </a:solidFill>
              </a:rPr>
              <a:t>7. The ‘heart’ of the processor which performs many different operations _____________</a:t>
            </a:r>
            <a:br>
              <a:rPr lang="en-US" dirty="0">
                <a:solidFill>
                  <a:srgbClr val="FF0000"/>
                </a:solidFill>
              </a:rPr>
            </a:br>
            <a:r>
              <a:rPr lang="en-US" dirty="0">
                <a:solidFill>
                  <a:srgbClr val="FF0000"/>
                </a:solidFill>
              </a:rPr>
              <a:t>a) Arithmetic and logic unit</a:t>
            </a:r>
            <a:br>
              <a:rPr lang="en-US" dirty="0">
                <a:solidFill>
                  <a:srgbClr val="FF0000"/>
                </a:solidFill>
              </a:rPr>
            </a:br>
            <a:r>
              <a:rPr lang="en-US" dirty="0">
                <a:solidFill>
                  <a:srgbClr val="FF0000"/>
                </a:solidFill>
              </a:rPr>
              <a:t>b) Motherboard</a:t>
            </a:r>
            <a:br>
              <a:rPr lang="en-US" dirty="0">
                <a:solidFill>
                  <a:srgbClr val="FF0000"/>
                </a:solidFill>
              </a:rPr>
            </a:br>
            <a:r>
              <a:rPr lang="en-US" dirty="0">
                <a:solidFill>
                  <a:srgbClr val="FF0000"/>
                </a:solidFill>
              </a:rPr>
              <a:t>c) Control Unit</a:t>
            </a:r>
            <a:br>
              <a:rPr lang="en-US" dirty="0">
                <a:solidFill>
                  <a:srgbClr val="FF0000"/>
                </a:solidFill>
              </a:rPr>
            </a:br>
            <a:r>
              <a:rPr lang="en-US" dirty="0">
                <a:solidFill>
                  <a:srgbClr val="FF0000"/>
                </a:solidFill>
              </a:rPr>
              <a:t>d) Memory</a:t>
            </a:r>
            <a:br>
              <a:rPr lang="en-US" dirty="0">
                <a:solidFill>
                  <a:srgbClr val="FF0000"/>
                </a:solidFill>
              </a:rPr>
            </a:br>
            <a:endParaRPr lang="en-US" dirty="0">
              <a:solidFill>
                <a:srgbClr val="FF0000"/>
              </a:solidFill>
            </a:endParaRPr>
          </a:p>
          <a:p>
            <a:r>
              <a:rPr lang="en-US" dirty="0">
                <a:solidFill>
                  <a:srgbClr val="FF0000"/>
                </a:solidFill>
              </a:rPr>
              <a:t>8. ALU is the place where the actual executions of instructions take place during the processing operation.</a:t>
            </a:r>
            <a:br>
              <a:rPr lang="en-US" dirty="0">
                <a:solidFill>
                  <a:srgbClr val="FF0000"/>
                </a:solidFill>
              </a:rPr>
            </a:br>
            <a:r>
              <a:rPr lang="en-US" dirty="0">
                <a:solidFill>
                  <a:srgbClr val="FF0000"/>
                </a:solidFill>
              </a:rPr>
              <a:t>a) True</a:t>
            </a:r>
            <a:br>
              <a:rPr lang="en-US" dirty="0">
                <a:solidFill>
                  <a:srgbClr val="FF0000"/>
                </a:solidFill>
              </a:rPr>
            </a:br>
            <a:r>
              <a:rPr lang="en-US" dirty="0">
                <a:solidFill>
                  <a:srgbClr val="FF0000"/>
                </a:solidFill>
              </a:rPr>
              <a:t>b) False</a:t>
            </a:r>
          </a:p>
          <a:p>
            <a:endParaRPr lang="en-US" b="0" i="0" dirty="0">
              <a:solidFill>
                <a:srgbClr val="FF0000"/>
              </a:solidFill>
              <a:effectLst/>
              <a:latin typeface="Open Sans"/>
            </a:endParaRPr>
          </a:p>
        </p:txBody>
      </p:sp>
    </p:spTree>
    <p:extLst>
      <p:ext uri="{BB962C8B-B14F-4D97-AF65-F5344CB8AC3E}">
        <p14:creationId xmlns:p14="http://schemas.microsoft.com/office/powerpoint/2010/main" val="258228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latin typeface="Casper Bold" panose="02000806040000020004" pitchFamily="2" charset="0"/>
                <a:cs typeface="Arial" panose="020B0604020202020204" pitchFamily="34" charset="0"/>
              </a:rPr>
              <a:t>REFERENCES</a:t>
            </a:r>
            <a:r>
              <a:rPr lang="en-US" sz="2800" dirty="0">
                <a:latin typeface="Casper Bold" panose="02000806040000020004" pitchFamily="2" charset="0"/>
                <a:cs typeface="Arial" panose="020B0604020202020204" pitchFamily="34" charset="0"/>
              </a:rPr>
              <a:t> </a:t>
            </a:r>
            <a:r>
              <a:rPr lang="en-US" sz="2800" dirty="0"/>
              <a:t>  </a:t>
            </a:r>
            <a:endParaRPr lang="en-US" dirty="0"/>
          </a:p>
        </p:txBody>
      </p:sp>
      <p:sp>
        <p:nvSpPr>
          <p:cNvPr id="3" name="Content Placeholder 2"/>
          <p:cNvSpPr>
            <a:spLocks noGrp="1"/>
          </p:cNvSpPr>
          <p:nvPr>
            <p:ph idx="1"/>
          </p:nvPr>
        </p:nvSpPr>
        <p:spPr>
          <a:xfrm>
            <a:off x="840377" y="1276349"/>
            <a:ext cx="7162800" cy="5445125"/>
          </a:xfrm>
        </p:spPr>
        <p:txBody>
          <a:bodyPr>
            <a:normAutofit/>
          </a:bodyPr>
          <a:lstStyle/>
          <a:p>
            <a:pPr marL="0" indent="0">
              <a:buNone/>
            </a:pPr>
            <a:endParaRPr lang="en-US" sz="1600" dirty="0">
              <a:latin typeface="Casper" panose="02000506000000020004" pitchFamily="2" charset="0"/>
              <a:cs typeface="Arial" panose="020B0604020202020204" pitchFamily="34" charset="0"/>
            </a:endParaRPr>
          </a:p>
          <a:p>
            <a:pPr marL="0" lvl="0" indent="0">
              <a:buNone/>
            </a:pPr>
            <a:r>
              <a:rPr lang="en-US" sz="1800" b="1" dirty="0">
                <a:latin typeface="Casper"/>
              </a:rPr>
              <a:t>Reference </a:t>
            </a:r>
            <a:r>
              <a:rPr lang="en-US" sz="1800" b="1" dirty="0" smtClean="0">
                <a:latin typeface="Casper"/>
              </a:rPr>
              <a:t>Books:</a:t>
            </a:r>
            <a:endParaRPr lang="en-US" sz="1800" b="1" dirty="0">
              <a:latin typeface="Casper"/>
            </a:endParaRPr>
          </a:p>
          <a:p>
            <a:pPr>
              <a:buNone/>
            </a:pPr>
            <a:r>
              <a:rPr lang="en-US" sz="1600" dirty="0">
                <a:latin typeface="Times New Roman" pitchFamily="18" charset="0"/>
                <a:cs typeface="Times New Roman" pitchFamily="18" charset="0"/>
              </a:rPr>
              <a:t>[1] Programming in C by Reema </a:t>
            </a:r>
            <a:r>
              <a:rPr lang="en-US" sz="1600" dirty="0" err="1">
                <a:latin typeface="Times New Roman" pitchFamily="18" charset="0"/>
                <a:cs typeface="Times New Roman" pitchFamily="18" charset="0"/>
              </a:rPr>
              <a:t>Thareja</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[2] Programming in ANSI C by E. </a:t>
            </a:r>
            <a:r>
              <a:rPr lang="en-US" sz="1600" dirty="0" err="1">
                <a:latin typeface="Times New Roman" pitchFamily="18" charset="0"/>
                <a:cs typeface="Times New Roman" pitchFamily="18" charset="0"/>
              </a:rPr>
              <a:t>Balaguruswamy</a:t>
            </a:r>
            <a:r>
              <a:rPr lang="en-US" sz="1600" dirty="0">
                <a:latin typeface="Times New Roman" pitchFamily="18" charset="0"/>
                <a:cs typeface="Times New Roman" pitchFamily="18" charset="0"/>
              </a:rPr>
              <a:t>, Tata McGraw Hill.</a:t>
            </a:r>
          </a:p>
          <a:p>
            <a:pPr>
              <a:buNone/>
            </a:pPr>
            <a:r>
              <a:rPr lang="en-US" sz="1600" dirty="0">
                <a:latin typeface="Times New Roman" pitchFamily="18" charset="0"/>
                <a:cs typeface="Times New Roman" pitchFamily="18" charset="0"/>
              </a:rPr>
              <a:t>[3] Programming with C (</a:t>
            </a:r>
            <a:r>
              <a:rPr lang="en-US" sz="1600" dirty="0" err="1">
                <a:latin typeface="Times New Roman" pitchFamily="18" charset="0"/>
                <a:cs typeface="Times New Roman" pitchFamily="18" charset="0"/>
              </a:rPr>
              <a:t>Schaum's</a:t>
            </a:r>
            <a:r>
              <a:rPr lang="en-US" sz="1600" dirty="0">
                <a:latin typeface="Times New Roman" pitchFamily="18" charset="0"/>
                <a:cs typeface="Times New Roman" pitchFamily="18" charset="0"/>
              </a:rPr>
              <a:t> Outline Series) by Byron Gottfried  Jitender Chhabra, Tata McGraw Hill.</a:t>
            </a:r>
          </a:p>
          <a:p>
            <a:pPr>
              <a:buNone/>
            </a:pPr>
            <a:r>
              <a:rPr lang="en-US" sz="1600" dirty="0">
                <a:latin typeface="Times New Roman" pitchFamily="18" charset="0"/>
                <a:cs typeface="Times New Roman" pitchFamily="18" charset="0"/>
              </a:rPr>
              <a:t>[4] The C Programming Language by Brian W. Kernighan, Dennis Ritchie, Pearson education.</a:t>
            </a:r>
          </a:p>
          <a:p>
            <a:pPr marL="0" indent="0">
              <a:buNone/>
            </a:pPr>
            <a:r>
              <a:rPr lang="en-IN" sz="2000" b="1" dirty="0"/>
              <a:t>Websites:</a:t>
            </a:r>
          </a:p>
          <a:p>
            <a:pPr>
              <a:buNone/>
            </a:pPr>
            <a:r>
              <a:rPr lang="en-IN" sz="1600" dirty="0">
                <a:hlinkClick r:id="rId3">
                  <a:extLst>
                    <a:ext uri="{A12FA001-AC4F-418D-AE19-62706E023703}">
                      <ahyp:hlinkClr xmlns:ahyp="http://schemas.microsoft.com/office/drawing/2018/hyperlinkcolor" xmlns="" val="tx"/>
                    </a:ext>
                  </a:extLst>
                </a:hlinkClick>
              </a:rPr>
              <a:t>https://www.tutorialandexample.com/block-diagram-of-a-computer/</a:t>
            </a:r>
            <a:endParaRPr lang="en-IN" sz="1600" dirty="0"/>
          </a:p>
          <a:p>
            <a:pPr>
              <a:buNone/>
            </a:pPr>
            <a:r>
              <a:rPr lang="en-IN" sz="1600" dirty="0">
                <a:hlinkClick r:id="rId4">
                  <a:extLst>
                    <a:ext uri="{A12FA001-AC4F-418D-AE19-62706E023703}">
                      <ahyp:hlinkClr xmlns:ahyp="http://schemas.microsoft.com/office/drawing/2018/hyperlinkcolor" xmlns="" val="tx"/>
                    </a:ext>
                  </a:extLst>
                </a:hlinkClick>
              </a:rPr>
              <a:t>https://www.tutorialspoint.com/computer_fundamentals/computer_memory.htm</a:t>
            </a:r>
            <a:endParaRPr lang="en-IN" sz="1600" dirty="0"/>
          </a:p>
          <a:p>
            <a:pPr>
              <a:buNone/>
            </a:pPr>
            <a:r>
              <a:rPr lang="en-IN" sz="1600" dirty="0">
                <a:hlinkClick r:id="rId5"/>
              </a:rPr>
              <a:t>https://www.geeksforgeeks.org/memory-layout-of-c-program/</a:t>
            </a:r>
            <a:endParaRPr lang="en-IN" sz="1600" dirty="0">
              <a:latin typeface="Times New Roman" pitchFamily="18" charset="0"/>
              <a:cs typeface="Times New Roman" pitchFamily="18" charset="0"/>
            </a:endParaRPr>
          </a:p>
          <a:p>
            <a:pPr marL="0" indent="0">
              <a:buNone/>
            </a:pPr>
            <a:r>
              <a:rPr lang="en-IN" sz="2000" b="1" dirty="0"/>
              <a:t>YouTube Links:</a:t>
            </a:r>
            <a:endParaRPr lang="en-IN" sz="2000" dirty="0"/>
          </a:p>
          <a:p>
            <a:pPr marL="0" indent="0">
              <a:buNone/>
            </a:pPr>
            <a:r>
              <a:rPr lang="en-IN" sz="1600" dirty="0">
                <a:hlinkClick r:id="rId6"/>
              </a:rPr>
              <a:t>https://www.youtube.com/watch?v=1owWbDQ5dJQ</a:t>
            </a:r>
            <a:endParaRPr lang="en-IN" sz="1600" dirty="0"/>
          </a:p>
          <a:p>
            <a:pPr marL="0" indent="0">
              <a:buNone/>
            </a:pPr>
            <a:r>
              <a:rPr lang="en-IN" sz="1600" dirty="0">
                <a:hlinkClick r:id="rId7"/>
              </a:rPr>
              <a:t>https://www.youtube.com/watch?v=v9e2gaUwKf4</a:t>
            </a:r>
            <a:endParaRPr lang="en-IN" sz="1600" dirty="0"/>
          </a:p>
          <a:p>
            <a:pPr marL="0" indent="0">
              <a:buNone/>
            </a:pPr>
            <a:r>
              <a:rPr lang="en-IN" sz="1600" dirty="0">
                <a:hlinkClick r:id="rId8"/>
              </a:rPr>
              <a:t>https://www.youtube.com/watch?v=kpWG423uQIw</a:t>
            </a:r>
            <a:endParaRPr lang="en-US" sz="1600" dirty="0">
              <a:latin typeface="Casper" panose="02000506000000020004" pitchFamily="2"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27</a:t>
            </a:fld>
            <a:endParaRPr lang="en-US"/>
          </a:p>
        </p:txBody>
      </p:sp>
      <p:pic>
        <p:nvPicPr>
          <p:cNvPr id="7" name="Picture 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9912" y="1666923"/>
            <a:ext cx="3352800" cy="391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2052" name="CorelDRAW" r:id="rId4" imgW="2169000" imgH="2169360" progId="">
                    <p:embed/>
                  </p:oleObj>
                </mc:Choice>
                <mc:Fallback>
                  <p:oleObj name="CorelDRAW" r:id="rId4" imgW="2169000" imgH="2169360" progId="">
                    <p:embed/>
                    <p:pic>
                      <p:nvPicPr>
                        <p:cNvPr id="33" name="Object 32">
                          <a:extLst>
                            <a:ext uri="{FF2B5EF4-FFF2-40B4-BE49-F238E27FC236}">
                              <a16:creationId xmlns:a16="http://schemas.microsoft.com/office/drawing/2014/main" id="{CAD0D7B8-E462-453C-B296-CA0154FA5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431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3583" y="1144447"/>
            <a:ext cx="3755334" cy="4728357"/>
          </a:xfrm>
        </p:spPr>
        <p:txBody>
          <a:bodyPr>
            <a:normAutofit/>
          </a:bodyPr>
          <a:lstStyle/>
          <a:p>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3</a:t>
            </a:fld>
            <a:endParaRPr lang="en-US" dirty="0"/>
          </a:p>
        </p:txBody>
      </p:sp>
      <p:sp>
        <p:nvSpPr>
          <p:cNvPr id="2" name="Rectangle 1"/>
          <p:cNvSpPr/>
          <p:nvPr/>
        </p:nvSpPr>
        <p:spPr>
          <a:xfrm>
            <a:off x="8297137" y="1566862"/>
            <a:ext cx="3364639" cy="4121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p:cNvGraphicFramePr>
            <a:graphicFrameLocks noGrp="1"/>
          </p:cNvGraphicFramePr>
          <p:nvPr>
            <p:extLst/>
          </p:nvPr>
        </p:nvGraphicFramePr>
        <p:xfrm>
          <a:off x="374073" y="1801092"/>
          <a:ext cx="7532369" cy="4071711"/>
        </p:xfrm>
        <a:graphic>
          <a:graphicData uri="http://schemas.openxmlformats.org/drawingml/2006/table">
            <a:tbl>
              <a:tblPr firstRow="1" firstCol="1" bandRow="1">
                <a:tableStyleId>{5940675A-B579-460E-94D1-54222C63F5DA}</a:tableStyleId>
              </a:tblPr>
              <a:tblGrid>
                <a:gridCol w="1092249">
                  <a:extLst>
                    <a:ext uri="{9D8B030D-6E8A-4147-A177-3AD203B41FA5}">
                      <a16:colId xmlns:a16="http://schemas.microsoft.com/office/drawing/2014/main" val="20000"/>
                    </a:ext>
                  </a:extLst>
                </a:gridCol>
                <a:gridCol w="6440120">
                  <a:extLst>
                    <a:ext uri="{9D8B030D-6E8A-4147-A177-3AD203B41FA5}">
                      <a16:colId xmlns:a16="http://schemas.microsoft.com/office/drawing/2014/main" val="20001"/>
                    </a:ext>
                  </a:extLst>
                </a:gridCol>
              </a:tblGrid>
              <a:tr h="719836">
                <a:tc>
                  <a:txBody>
                    <a:bodyPr/>
                    <a:lstStyle/>
                    <a:p>
                      <a:pPr marL="0" marR="0">
                        <a:lnSpc>
                          <a:spcPct val="100000"/>
                        </a:lnSpc>
                        <a:spcBef>
                          <a:spcPts val="0"/>
                        </a:spcBef>
                        <a:spcAft>
                          <a:spcPts val="0"/>
                        </a:spcAft>
                      </a:pPr>
                      <a:r>
                        <a:rPr lang="en-US" sz="1800" b="1" dirty="0">
                          <a:solidFill>
                            <a:schemeClr val="tx1"/>
                          </a:solidFill>
                          <a:effectLst/>
                        </a:rPr>
                        <a:t>CO Number</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smtClean="0">
                          <a:solidFill>
                            <a:schemeClr val="tx1"/>
                          </a:solidFill>
                          <a:effectLst/>
                          <a:latin typeface="+mn-lt"/>
                          <a:ea typeface="+mn-ea"/>
                          <a:cs typeface="+mn-cs"/>
                        </a:rPr>
                        <a:t>Course</a:t>
                      </a:r>
                      <a:r>
                        <a:rPr lang="en-US" sz="1800" b="1" baseline="0" dirty="0" smtClean="0">
                          <a:solidFill>
                            <a:schemeClr val="tx1"/>
                          </a:solidFill>
                          <a:effectLst/>
                          <a:latin typeface="+mn-lt"/>
                          <a:ea typeface="+mn-ea"/>
                          <a:cs typeface="+mn-cs"/>
                        </a:rPr>
                        <a:t> Outcome</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83534">
                <a:tc>
                  <a:txBody>
                    <a:bodyPr/>
                    <a:lstStyle/>
                    <a:p>
                      <a:pPr marL="0" marR="0">
                        <a:lnSpc>
                          <a:spcPct val="100000"/>
                        </a:lnSpc>
                        <a:spcBef>
                          <a:spcPts val="0"/>
                        </a:spcBef>
                        <a:spcAft>
                          <a:spcPts val="0"/>
                        </a:spcAft>
                      </a:pPr>
                      <a:r>
                        <a:rPr lang="en-US" sz="1800" b="1" dirty="0">
                          <a:solidFill>
                            <a:schemeClr val="tx1"/>
                          </a:solidFill>
                          <a:effectLst/>
                        </a:rPr>
                        <a:t>CO1</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53975" algn="just">
                        <a:lnSpc>
                          <a:spcPct val="100000"/>
                        </a:lnSpc>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Remember the concepts related to fundamentals of C language, draw flowcharts and write algorithm/pseudocode.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25510">
                <a:tc>
                  <a:txBody>
                    <a:bodyPr/>
                    <a:lstStyle/>
                    <a:p>
                      <a:pPr marL="0" marR="0">
                        <a:lnSpc>
                          <a:spcPct val="100000"/>
                        </a:lnSpc>
                        <a:spcBef>
                          <a:spcPts val="0"/>
                        </a:spcBef>
                        <a:spcAft>
                          <a:spcPts val="0"/>
                        </a:spcAft>
                      </a:pPr>
                      <a:r>
                        <a:rPr lang="en-US" sz="1800" b="1" dirty="0">
                          <a:solidFill>
                            <a:schemeClr val="tx1"/>
                          </a:solidFill>
                          <a:effectLst/>
                        </a:rPr>
                        <a:t>CO2</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53975" algn="just">
                        <a:lnSpc>
                          <a:spcPct val="100000"/>
                        </a:lnSpc>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Understand the way of execution and debug programs in C language.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55163">
                <a:tc>
                  <a:txBody>
                    <a:bodyPr/>
                    <a:lstStyle/>
                    <a:p>
                      <a:pPr marL="0" marR="0">
                        <a:lnSpc>
                          <a:spcPct val="100000"/>
                        </a:lnSpc>
                        <a:spcBef>
                          <a:spcPts val="0"/>
                        </a:spcBef>
                        <a:spcAft>
                          <a:spcPts val="0"/>
                        </a:spcAft>
                      </a:pPr>
                      <a:r>
                        <a:rPr lang="en-US" sz="1800" b="1" dirty="0">
                          <a:solidFill>
                            <a:schemeClr val="tx1"/>
                          </a:solidFill>
                          <a:effectLst/>
                        </a:rPr>
                        <a:t>CO3</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53975" algn="just">
                        <a:lnSpc>
                          <a:spcPct val="100000"/>
                        </a:lnSpc>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Apply various constructs, loops, functions to solve mathematical and scientific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28422">
                <a:tc>
                  <a:txBody>
                    <a:bodyPr/>
                    <a:lstStyle/>
                    <a:p>
                      <a:pPr marL="0" marR="0">
                        <a:lnSpc>
                          <a:spcPct val="100000"/>
                        </a:lnSpc>
                        <a:spcBef>
                          <a:spcPts val="0"/>
                        </a:spcBef>
                        <a:spcAft>
                          <a:spcPts val="0"/>
                        </a:spcAft>
                      </a:pPr>
                      <a:r>
                        <a:rPr lang="en-US" sz="1800" b="1" dirty="0">
                          <a:solidFill>
                            <a:schemeClr val="tx1"/>
                          </a:solidFill>
                          <a:effectLst/>
                        </a:rPr>
                        <a:t>CO4</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53975" algn="just">
                        <a:lnSpc>
                          <a:spcPct val="100000"/>
                        </a:lnSpc>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Analyze the dynamic behavior of memory by the use of pointers.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59246">
                <a:tc>
                  <a:txBody>
                    <a:bodyPr/>
                    <a:lstStyle/>
                    <a:p>
                      <a:pPr marL="0" marR="0">
                        <a:lnSpc>
                          <a:spcPct val="100000"/>
                        </a:lnSpc>
                        <a:spcBef>
                          <a:spcPts val="0"/>
                        </a:spcBef>
                        <a:spcAft>
                          <a:spcPts val="0"/>
                        </a:spcAft>
                      </a:pPr>
                      <a:r>
                        <a:rPr lang="en-US" sz="1800" b="1" dirty="0" smtClean="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CO5</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53975" algn="just">
                        <a:lnSpc>
                          <a:spcPct val="100000"/>
                        </a:lnSpc>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Design and develop modular programs for real world problems using control structure and selection structure.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8883604"/>
                  </a:ext>
                </a:extLst>
              </a:tr>
            </a:tbl>
          </a:graphicData>
        </a:graphic>
      </p:graphicFrame>
      <p:sp>
        <p:nvSpPr>
          <p:cNvPr id="11" name="Rectangle 10"/>
          <p:cNvSpPr/>
          <p:nvPr/>
        </p:nvSpPr>
        <p:spPr>
          <a:xfrm>
            <a:off x="546270" y="1144447"/>
            <a:ext cx="2635080" cy="461665"/>
          </a:xfrm>
          <a:prstGeom prst="rect">
            <a:avLst/>
          </a:prstGeom>
        </p:spPr>
        <p:txBody>
          <a:bodyPr wrap="square">
            <a:spAutoFit/>
          </a:bodyPr>
          <a:lstStyle/>
          <a:p>
            <a:r>
              <a:rPr lang="en-US" sz="2400" b="1" dirty="0"/>
              <a:t>Course Outcomes </a:t>
            </a:r>
          </a:p>
        </p:txBody>
      </p:sp>
      <p:pic>
        <p:nvPicPr>
          <p:cNvPr id="16" name="Picture 15"/>
          <p:cNvPicPr>
            <a:picLocks noChangeAspect="1"/>
          </p:cNvPicPr>
          <p:nvPr/>
        </p:nvPicPr>
        <p:blipFill>
          <a:blip r:embed="rId3" cstate="print"/>
          <a:stretch>
            <a:fillRect/>
          </a:stretch>
        </p:blipFill>
        <p:spPr>
          <a:xfrm>
            <a:off x="8352861" y="2024947"/>
            <a:ext cx="3183156" cy="3407607"/>
          </a:xfrm>
          <a:prstGeom prst="rect">
            <a:avLst/>
          </a:prstGeom>
        </p:spPr>
      </p:pic>
      <p:pic>
        <p:nvPicPr>
          <p:cNvPr id="18" name="Picture 17"/>
          <p:cNvPicPr>
            <a:picLocks noChangeAspect="1"/>
          </p:cNvPicPr>
          <p:nvPr/>
        </p:nvPicPr>
        <p:blipFill>
          <a:blip r:embed="rId4" cstate="print"/>
          <a:stretch>
            <a:fillRect/>
          </a:stretch>
        </p:blipFill>
        <p:spPr>
          <a:xfrm>
            <a:off x="8360776" y="1701556"/>
            <a:ext cx="895189" cy="916170"/>
          </a:xfrm>
          <a:prstGeom prst="rect">
            <a:avLst/>
          </a:prstGeom>
        </p:spPr>
      </p:pic>
      <p:pic>
        <p:nvPicPr>
          <p:cNvPr id="9" name="Picture 8">
            <a:extLst>
              <a:ext uri="{FF2B5EF4-FFF2-40B4-BE49-F238E27FC236}">
                <a16:creationId xmlns:a16="http://schemas.microsoft.com/office/drawing/2014/main" id="{39FBA091-1FD7-4CFB-ACD7-85BE3251E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677" y="109537"/>
            <a:ext cx="2686050" cy="1457325"/>
          </a:xfrm>
          <a:prstGeom prst="rect">
            <a:avLst/>
          </a:prstGeom>
        </p:spPr>
      </p:pic>
    </p:spTree>
    <p:extLst>
      <p:ext uri="{BB962C8B-B14F-4D97-AF65-F5344CB8AC3E}">
        <p14:creationId xmlns:p14="http://schemas.microsoft.com/office/powerpoint/2010/main" val="305279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9376" y="346479"/>
            <a:ext cx="7685314" cy="1147360"/>
          </a:xfrm>
        </p:spPr>
        <p:txBody>
          <a:bodyPr>
            <a:normAutofit fontScale="90000"/>
          </a:bodyPr>
          <a:lstStyle/>
          <a:p>
            <a:r>
              <a:rPr lang="en-US" b="1" dirty="0"/>
              <a:t/>
            </a:r>
            <a:br>
              <a:rPr lang="en-US" b="1" dirty="0"/>
            </a:br>
            <a:r>
              <a:rPr lang="en-US" sz="4900" b="1" dirty="0">
                <a:solidFill>
                  <a:srgbClr val="FF0000"/>
                </a:solidFill>
                <a:latin typeface="+mn-lt"/>
              </a:rPr>
              <a:t>Scheme of Evaluation </a:t>
            </a:r>
            <a:r>
              <a:rPr lang="en-US" dirty="0">
                <a:solidFill>
                  <a:srgbClr val="FF0000"/>
                </a:solidFill>
              </a:rPr>
              <a:t/>
            </a:r>
            <a:br>
              <a:rPr lang="en-US" dirty="0">
                <a:solidFill>
                  <a:srgbClr val="FF0000"/>
                </a:solidFill>
              </a:rPr>
            </a:br>
            <a:endParaRPr lang="en-US" dirty="0">
              <a:solidFill>
                <a:srgbClr val="FF0000"/>
              </a:solidFil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
        <p:nvSpPr>
          <p:cNvPr id="5" name="Rectangle 4"/>
          <p:cNvSpPr/>
          <p:nvPr/>
        </p:nvSpPr>
        <p:spPr>
          <a:xfrm>
            <a:off x="871728" y="261543"/>
            <a:ext cx="10515600" cy="123229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1082040" y="17892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p:cNvPicPr>
            <a:picLocks noChangeAspect="1"/>
          </p:cNvPicPr>
          <p:nvPr/>
        </p:nvPicPr>
        <p:blipFill>
          <a:blip r:embed="rId3"/>
          <a:stretch>
            <a:fillRect/>
          </a:stretch>
        </p:blipFill>
        <p:spPr>
          <a:xfrm>
            <a:off x="873905" y="1578775"/>
            <a:ext cx="10515600" cy="5153025"/>
          </a:xfrm>
          <a:prstGeom prst="rect">
            <a:avLst/>
          </a:prstGeom>
        </p:spPr>
      </p:pic>
    </p:spTree>
    <p:extLst>
      <p:ext uri="{BB962C8B-B14F-4D97-AF65-F5344CB8AC3E}">
        <p14:creationId xmlns:p14="http://schemas.microsoft.com/office/powerpoint/2010/main" val="13771207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4C94B-33A8-4423-9E3C-594F2DF570E0}"/>
              </a:ext>
            </a:extLst>
          </p:cNvPr>
          <p:cNvSpPr>
            <a:spLocks noGrp="1"/>
          </p:cNvSpPr>
          <p:nvPr>
            <p:ph idx="1"/>
          </p:nvPr>
        </p:nvSpPr>
        <p:spPr>
          <a:xfrm>
            <a:off x="6137366" y="2665140"/>
            <a:ext cx="5216434" cy="4670969"/>
          </a:xfrm>
        </p:spPr>
        <p:txBody>
          <a:bodyPr>
            <a:noAutofit/>
          </a:bodyPr>
          <a:lstStyle/>
          <a:p>
            <a:pPr marL="0" indent="0" algn="ctr">
              <a:lnSpc>
                <a:spcPct val="100000"/>
              </a:lnSpc>
              <a:buNone/>
            </a:pPr>
            <a:r>
              <a:rPr lang="en-US" sz="2400" b="1" dirty="0">
                <a:solidFill>
                  <a:srgbClr val="FF0000"/>
                </a:solidFill>
              </a:rPr>
              <a:t>Why??</a:t>
            </a:r>
          </a:p>
          <a:p>
            <a:pPr marL="0" indent="0" algn="ctr">
              <a:lnSpc>
                <a:spcPct val="100000"/>
              </a:lnSpc>
              <a:buNone/>
            </a:pPr>
            <a:r>
              <a:rPr lang="en-US" sz="2400" b="1" dirty="0">
                <a:solidFill>
                  <a:srgbClr val="FF0000"/>
                </a:solidFill>
              </a:rPr>
              <a:t>Make life simple</a:t>
            </a:r>
          </a:p>
          <a:p>
            <a:pPr marL="0" indent="0" algn="ctr">
              <a:lnSpc>
                <a:spcPct val="100000"/>
              </a:lnSpc>
              <a:buNone/>
            </a:pPr>
            <a:r>
              <a:rPr lang="en-US" sz="2000" dirty="0"/>
              <a:t>If you do not have a sufficient amount of RAM than your CPU has to work much, much harder to transfer data, which severally damages the </a:t>
            </a:r>
            <a:r>
              <a:rPr lang="en-US" sz="2000" b="1" dirty="0"/>
              <a:t>computer's</a:t>
            </a:r>
            <a:r>
              <a:rPr lang="en-US" sz="2000" dirty="0"/>
              <a:t> performance. Random access </a:t>
            </a:r>
            <a:r>
              <a:rPr lang="en-US" sz="2000" b="1" dirty="0"/>
              <a:t>memory</a:t>
            </a:r>
            <a:r>
              <a:rPr lang="en-US" sz="2000" dirty="0"/>
              <a:t> also helps your system support software.</a:t>
            </a:r>
            <a:r>
              <a:rPr lang="en-US" sz="2000" b="1" dirty="0">
                <a:solidFill>
                  <a:srgbClr val="FF0000"/>
                </a:solidFill>
              </a:rPr>
              <a:t> </a:t>
            </a:r>
          </a:p>
        </p:txBody>
      </p:sp>
      <p:sp>
        <p:nvSpPr>
          <p:cNvPr id="4" name="Slide Number Placeholder 3">
            <a:extLst>
              <a:ext uri="{FF2B5EF4-FFF2-40B4-BE49-F238E27FC236}">
                <a16:creationId xmlns:a16="http://schemas.microsoft.com/office/drawing/2014/main" id="{E4935F3D-C314-4E26-97BC-73BA026B555D}"/>
              </a:ext>
            </a:extLst>
          </p:cNvPr>
          <p:cNvSpPr>
            <a:spLocks noGrp="1"/>
          </p:cNvSpPr>
          <p:nvPr>
            <p:ph type="sldNum" sz="quarter" idx="12"/>
          </p:nvPr>
        </p:nvSpPr>
        <p:spPr/>
        <p:txBody>
          <a:bodyPr/>
          <a:lstStyle/>
          <a:p>
            <a:fld id="{BDCDBBEF-AA6C-4BA6-85B2-A17D7F280E38}" type="slidenum">
              <a:rPr lang="en-US" smtClean="0"/>
              <a:pPr/>
              <a:t>5</a:t>
            </a:fld>
            <a:endParaRPr lang="en-US"/>
          </a:p>
        </p:txBody>
      </p:sp>
      <p:sp>
        <p:nvSpPr>
          <p:cNvPr id="5" name="TextBox 4">
            <a:extLst>
              <a:ext uri="{FF2B5EF4-FFF2-40B4-BE49-F238E27FC236}">
                <a16:creationId xmlns:a16="http://schemas.microsoft.com/office/drawing/2014/main" id="{A5F5E4B6-2F2D-4512-A3F8-BF729BD8C562}"/>
              </a:ext>
            </a:extLst>
          </p:cNvPr>
          <p:cNvSpPr txBox="1"/>
          <p:nvPr/>
        </p:nvSpPr>
        <p:spPr>
          <a:xfrm>
            <a:off x="1108438" y="1038225"/>
            <a:ext cx="3779519" cy="4801314"/>
          </a:xfrm>
          <a:prstGeom prst="rect">
            <a:avLst/>
          </a:prstGeom>
          <a:noFill/>
        </p:spPr>
        <p:txBody>
          <a:bodyPr wrap="square" rtlCol="0">
            <a:spAutoFit/>
          </a:bodyPr>
          <a:lstStyle/>
          <a:p>
            <a:pPr algn="ctr"/>
            <a:r>
              <a:rPr lang="en-US" sz="2400" b="1" dirty="0">
                <a:solidFill>
                  <a:srgbClr val="FF0000"/>
                </a:solidFill>
              </a:rPr>
              <a:t>What ??</a:t>
            </a:r>
          </a:p>
          <a:p>
            <a:pPr algn="ctr"/>
            <a:r>
              <a:rPr lang="en-US" sz="2400" b="1" dirty="0">
                <a:solidFill>
                  <a:srgbClr val="FF0000"/>
                </a:solidFill>
              </a:rPr>
              <a:t>Electronic device</a:t>
            </a:r>
          </a:p>
          <a:p>
            <a:pPr algn="ctr"/>
            <a:r>
              <a:rPr lang="en-US" sz="2000" b="1" dirty="0"/>
              <a:t>computers</a:t>
            </a:r>
            <a:r>
              <a:rPr lang="en-US" sz="2000" dirty="0"/>
              <a:t> are electronic devices that accept data (input), process that data, produce output, and store (storage) the results.</a:t>
            </a:r>
          </a:p>
          <a:p>
            <a:pPr algn="ctr"/>
            <a:r>
              <a:rPr lang="en-US" sz="2000" b="1" dirty="0"/>
              <a:t>Memory</a:t>
            </a:r>
            <a:r>
              <a:rPr lang="en-US" sz="2000" dirty="0"/>
              <a:t> is just like a human brain. It is used to store data and instructions. Computer memory is the storage space in the computer, where data is to be processed and instructions required for processing are stored. </a:t>
            </a:r>
            <a:endParaRPr lang="en-US" sz="2000" b="1" dirty="0">
              <a:solidFill>
                <a:srgbClr val="FF0000"/>
              </a:solidFill>
            </a:endParaRPr>
          </a:p>
          <a:p>
            <a:pPr algn="ctr"/>
            <a:endParaRPr lang="en-US" sz="2000" b="1" dirty="0">
              <a:solidFill>
                <a:srgbClr val="FF0000"/>
              </a:solidFill>
            </a:endParaRPr>
          </a:p>
          <a:p>
            <a:pPr algn="ctr"/>
            <a:endParaRPr lang="en-IN" b="1" dirty="0">
              <a:solidFill>
                <a:srgbClr val="FF0000"/>
              </a:solidFill>
            </a:endParaRPr>
          </a:p>
        </p:txBody>
      </p:sp>
    </p:spTree>
    <p:extLst>
      <p:ext uri="{BB962C8B-B14F-4D97-AF65-F5344CB8AC3E}">
        <p14:creationId xmlns:p14="http://schemas.microsoft.com/office/powerpoint/2010/main" val="4942944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63EF-9838-4156-B8AB-DFFA3874226B}"/>
              </a:ext>
            </a:extLst>
          </p:cNvPr>
          <p:cNvSpPr>
            <a:spLocks noGrp="1"/>
          </p:cNvSpPr>
          <p:nvPr>
            <p:ph type="title"/>
          </p:nvPr>
        </p:nvSpPr>
        <p:spPr/>
        <p:txBody>
          <a:bodyPr/>
          <a:lstStyle/>
          <a:p>
            <a:r>
              <a:rPr lang="en-US" b="1" dirty="0"/>
              <a:t>Basic Applications of Computer</a:t>
            </a:r>
            <a:r>
              <a:rPr lang="en-US" dirty="0"/>
              <a:t/>
            </a:r>
            <a:br>
              <a:rPr lang="en-US" dirty="0"/>
            </a:br>
            <a:endParaRPr lang="en-IN" dirty="0"/>
          </a:p>
        </p:txBody>
      </p:sp>
      <p:sp>
        <p:nvSpPr>
          <p:cNvPr id="3" name="Content Placeholder 2">
            <a:extLst>
              <a:ext uri="{FF2B5EF4-FFF2-40B4-BE49-F238E27FC236}">
                <a16:creationId xmlns:a16="http://schemas.microsoft.com/office/drawing/2014/main" id="{7E2FDF10-247E-4696-9033-4A5DA0547806}"/>
              </a:ext>
            </a:extLst>
          </p:cNvPr>
          <p:cNvSpPr>
            <a:spLocks noGrp="1"/>
          </p:cNvSpPr>
          <p:nvPr>
            <p:ph idx="1"/>
          </p:nvPr>
        </p:nvSpPr>
        <p:spPr/>
        <p:txBody>
          <a:bodyPr>
            <a:normAutofit fontScale="92500" lnSpcReduction="10000"/>
          </a:bodyPr>
          <a:lstStyle/>
          <a:p>
            <a:r>
              <a:rPr lang="en-US" dirty="0"/>
              <a:t>Home. </a:t>
            </a:r>
            <a:r>
              <a:rPr lang="en-US" b="1" dirty="0"/>
              <a:t>Computers</a:t>
            </a:r>
            <a:r>
              <a:rPr lang="en-US" dirty="0"/>
              <a:t> are used at homes for several purposes like online bill payment, watching movies or shows at home, home tutoring, social media access, playing games, internet access, etc.</a:t>
            </a:r>
          </a:p>
          <a:p>
            <a:r>
              <a:rPr lang="en-US" dirty="0"/>
              <a:t>Medical Field.</a:t>
            </a:r>
          </a:p>
          <a:p>
            <a:r>
              <a:rPr lang="en-US" dirty="0"/>
              <a:t>Entertainment.</a:t>
            </a:r>
          </a:p>
          <a:p>
            <a:r>
              <a:rPr lang="en-US" dirty="0"/>
              <a:t>Industry.</a:t>
            </a:r>
          </a:p>
          <a:p>
            <a:r>
              <a:rPr lang="en-US" dirty="0"/>
              <a:t>Education.</a:t>
            </a:r>
          </a:p>
          <a:p>
            <a:r>
              <a:rPr lang="en-US" dirty="0"/>
              <a:t>Government.</a:t>
            </a:r>
          </a:p>
          <a:p>
            <a:r>
              <a:rPr lang="en-US" dirty="0"/>
              <a:t>Banking.</a:t>
            </a:r>
          </a:p>
          <a:p>
            <a:r>
              <a:rPr lang="en-US" dirty="0"/>
              <a:t>Business.</a:t>
            </a:r>
          </a:p>
          <a:p>
            <a:endParaRPr lang="en-IN" dirty="0"/>
          </a:p>
        </p:txBody>
      </p:sp>
      <p:sp>
        <p:nvSpPr>
          <p:cNvPr id="4" name="Slide Number Placeholder 3">
            <a:extLst>
              <a:ext uri="{FF2B5EF4-FFF2-40B4-BE49-F238E27FC236}">
                <a16:creationId xmlns:a16="http://schemas.microsoft.com/office/drawing/2014/main" id="{F873EA4F-815F-4603-9A29-F191655B4F42}"/>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13001202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r>
              <a:rPr lang="en-US" sz="2400" dirty="0">
                <a:latin typeface="Casper" panose="02000506000000020004" pitchFamily="2" charset="0"/>
                <a:cs typeface="Arial" panose="020B0604020202020204" pitchFamily="34" charset="0"/>
              </a:rPr>
              <a:t>Space for visual (size 24)</a:t>
            </a: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47701" y="3479800"/>
            <a:ext cx="4124324" cy="2520950"/>
          </a:xfrm>
        </p:spPr>
        <p:txBody>
          <a:bodyPr>
            <a:noAutofit/>
          </a:bodyPr>
          <a:lstStyle/>
          <a:p>
            <a:pPr marL="285750" indent="-285750">
              <a:buFont typeface="Arial" panose="020B0604020202020204" pitchFamily="34" charset="0"/>
              <a:buChar char="•"/>
            </a:pPr>
            <a:r>
              <a:rPr lang="en-US" sz="2000" b="1" dirty="0">
                <a:latin typeface="Casper"/>
              </a:rPr>
              <a:t>Introduction to computer </a:t>
            </a:r>
          </a:p>
          <a:p>
            <a:pPr marL="285750" indent="-285750">
              <a:buFont typeface="Arial" panose="020B0604020202020204" pitchFamily="34" charset="0"/>
              <a:buChar char="•"/>
            </a:pPr>
            <a:r>
              <a:rPr lang="en-US" sz="2000" b="1" dirty="0">
                <a:latin typeface="Casper"/>
              </a:rPr>
              <a:t>Internal components of CPU</a:t>
            </a:r>
          </a:p>
          <a:p>
            <a:pPr marL="285750" indent="-285750">
              <a:buFont typeface="Arial" panose="020B0604020202020204" pitchFamily="34" charset="0"/>
              <a:buChar char="•"/>
            </a:pPr>
            <a:r>
              <a:rPr lang="en-US" sz="2000" b="1" dirty="0">
                <a:latin typeface="Casper"/>
              </a:rPr>
              <a:t>Basic block diagram and functions of various components of computer</a:t>
            </a:r>
          </a:p>
          <a:p>
            <a:pPr marL="285750" indent="-285750">
              <a:buFont typeface="Arial" panose="020B0604020202020204" pitchFamily="34" charset="0"/>
              <a:buChar char="•"/>
            </a:pPr>
            <a:r>
              <a:rPr lang="en-US" sz="2000" b="1" dirty="0">
                <a:latin typeface="Casper"/>
              </a:rPr>
              <a:t>Memory</a:t>
            </a:r>
          </a:p>
          <a:p>
            <a:pPr marL="285750" indent="-285750">
              <a:buFont typeface="Arial" panose="020B0604020202020204" pitchFamily="34" charset="0"/>
              <a:buChar char="•"/>
            </a:pPr>
            <a:r>
              <a:rPr lang="en-US" sz="2000" b="1" dirty="0">
                <a:latin typeface="Casper"/>
              </a:rPr>
              <a:t>Memory layout of C program</a:t>
            </a: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7</a:t>
            </a:fld>
            <a:endParaRPr lang="en-US" dirty="0"/>
          </a:p>
        </p:txBody>
      </p:sp>
      <p:sp>
        <p:nvSpPr>
          <p:cNvPr id="8" name="Title 7"/>
          <p:cNvSpPr txBox="1">
            <a:spLocks noGrp="1" noChangeArrowheads="1"/>
          </p:cNvSpPr>
          <p:nvPr>
            <p:ph type="title"/>
          </p:nvPr>
        </p:nvSpPr>
        <p:spPr bwMode="auto">
          <a:xfrm>
            <a:off x="449262" y="2343863"/>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CONTENTS</a:t>
            </a:r>
            <a:r>
              <a:rPr lang="en-US" sz="2000" b="1" dirty="0">
                <a:latin typeface="Karla" pitchFamily="2" charset="0"/>
                <a:ea typeface="Karla" pitchFamily="2" charset="0"/>
                <a:cs typeface="Karla" pitchFamily="2" charset="0"/>
              </a:rPr>
              <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6164" y="3479800"/>
            <a:ext cx="4322762" cy="25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stretch>
            <a:fillRect/>
          </a:stretch>
        </p:blipFill>
        <p:spPr>
          <a:xfrm>
            <a:off x="5330824" y="849086"/>
            <a:ext cx="5832476" cy="5507264"/>
          </a:xfrm>
          <a:prstGeom prst="rect">
            <a:avLst/>
          </a:prstGeom>
        </p:spPr>
      </p:pic>
    </p:spTree>
    <p:extLst>
      <p:ext uri="{BB962C8B-B14F-4D97-AF65-F5344CB8AC3E}">
        <p14:creationId xmlns:p14="http://schemas.microsoft.com/office/powerpoint/2010/main" val="69380159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t>What is a Computer?</a:t>
            </a:r>
            <a:br>
              <a:rPr lang="en-US" dirty="0"/>
            </a:br>
            <a:r>
              <a:rPr lang="en-US" sz="2800" dirty="0"/>
              <a:t>  </a:t>
            </a:r>
            <a:endParaRPr lang="en-US" dirty="0"/>
          </a:p>
        </p:txBody>
      </p:sp>
      <p:sp>
        <p:nvSpPr>
          <p:cNvPr id="3" name="Content Placeholder 2"/>
          <p:cNvSpPr>
            <a:spLocks noGrp="1"/>
          </p:cNvSpPr>
          <p:nvPr>
            <p:ph idx="1"/>
          </p:nvPr>
        </p:nvSpPr>
        <p:spPr/>
        <p:txBody>
          <a:bodyPr>
            <a:normAutofit lnSpcReduction="10000"/>
          </a:bodyPr>
          <a:lstStyle/>
          <a:p>
            <a:r>
              <a:rPr lang="en-IN" dirty="0">
                <a:latin typeface="Casper" panose="02000506000000020004" pitchFamily="2" charset="0"/>
                <a:cs typeface="Arial" panose="020B0604020202020204" pitchFamily="34" charset="0"/>
              </a:rPr>
              <a:t>A computer is an electronic device used to store and process information. </a:t>
            </a:r>
          </a:p>
          <a:p>
            <a:r>
              <a:rPr lang="en-IN" dirty="0">
                <a:latin typeface="Casper" panose="02000506000000020004" pitchFamily="2" charset="0"/>
                <a:cs typeface="Arial" panose="020B0604020202020204" pitchFamily="34" charset="0"/>
              </a:rPr>
              <a:t>It plays a major role in our lives. </a:t>
            </a:r>
          </a:p>
          <a:p>
            <a:r>
              <a:rPr lang="en-IN" dirty="0">
                <a:latin typeface="Casper" panose="02000506000000020004" pitchFamily="2" charset="0"/>
                <a:cs typeface="Arial" panose="020B0604020202020204" pitchFamily="34" charset="0"/>
              </a:rPr>
              <a:t>You use computers in education and research. </a:t>
            </a:r>
          </a:p>
          <a:p>
            <a:r>
              <a:rPr lang="en-IN" dirty="0">
                <a:latin typeface="Casper" panose="02000506000000020004" pitchFamily="2" charset="0"/>
                <a:cs typeface="Arial" panose="020B0604020202020204" pitchFamily="34" charset="0"/>
              </a:rPr>
              <a:t>You also use them for broadcasting news, receiving and sending messages to family and friends, making presentations, maintaining official and personal records, making weather forecasts, and for various other business and recreation activities. </a:t>
            </a:r>
          </a:p>
          <a:p>
            <a:r>
              <a:rPr lang="en-IN" dirty="0">
                <a:latin typeface="Casper" panose="02000506000000020004" pitchFamily="2" charset="0"/>
                <a:cs typeface="Arial" panose="020B0604020202020204" pitchFamily="34" charset="0"/>
              </a:rPr>
              <a:t>By using computers, you save a lot of time, effort, and money.</a:t>
            </a:r>
          </a:p>
          <a:p>
            <a:endParaRPr lang="en-US" dirty="0"/>
          </a:p>
          <a:p>
            <a:pPr marL="0" indent="0">
              <a:buNone/>
            </a:pPr>
            <a:endParaRPr lang="en-US" sz="1600" dirty="0">
              <a:latin typeface="Casper" panose="02000506000000020004" pitchFamily="2"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7023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5EE-323B-4CD9-A892-FE89FEA4DE28}"/>
              </a:ext>
            </a:extLst>
          </p:cNvPr>
          <p:cNvSpPr>
            <a:spLocks noGrp="1"/>
          </p:cNvSpPr>
          <p:nvPr>
            <p:ph type="title"/>
          </p:nvPr>
        </p:nvSpPr>
        <p:spPr>
          <a:xfrm>
            <a:off x="914400" y="260350"/>
            <a:ext cx="10515600" cy="1325563"/>
          </a:xfrm>
        </p:spPr>
        <p:txBody>
          <a:bodyPr/>
          <a:lstStyle/>
          <a:p>
            <a:r>
              <a:rPr lang="en-US" dirty="0"/>
              <a:t>Functions of Computers</a:t>
            </a:r>
            <a:br>
              <a:rPr lang="en-US" dirty="0"/>
            </a:br>
            <a:endParaRPr lang="en-IN" dirty="0"/>
          </a:p>
        </p:txBody>
      </p:sp>
      <p:sp>
        <p:nvSpPr>
          <p:cNvPr id="3" name="Content Placeholder 2">
            <a:extLst>
              <a:ext uri="{FF2B5EF4-FFF2-40B4-BE49-F238E27FC236}">
                <a16:creationId xmlns:a16="http://schemas.microsoft.com/office/drawing/2014/main" id="{64908A17-F941-4D43-B77F-40EAEFE62E74}"/>
              </a:ext>
            </a:extLst>
          </p:cNvPr>
          <p:cNvSpPr>
            <a:spLocks noGrp="1"/>
          </p:cNvSpPr>
          <p:nvPr>
            <p:ph idx="1"/>
          </p:nvPr>
        </p:nvSpPr>
        <p:spPr>
          <a:xfrm>
            <a:off x="290512" y="1142207"/>
            <a:ext cx="10515600" cy="5781675"/>
          </a:xfrm>
        </p:spPr>
        <p:txBody>
          <a:bodyPr>
            <a:normAutofit fontScale="62500" lnSpcReduction="20000"/>
          </a:bodyPr>
          <a:lstStyle/>
          <a:p>
            <a:pPr marL="0" indent="0">
              <a:buNone/>
            </a:pPr>
            <a:endParaRPr lang="en-US" b="1" dirty="0"/>
          </a:p>
          <a:p>
            <a:pPr marL="0" indent="0">
              <a:buNone/>
            </a:pPr>
            <a:r>
              <a:rPr lang="en-US" dirty="0"/>
              <a:t>A </a:t>
            </a:r>
            <a:r>
              <a:rPr lang="en-US" b="1" dirty="0"/>
              <a:t>computer</a:t>
            </a:r>
            <a:r>
              <a:rPr lang="en-US" dirty="0"/>
              <a:t> is an electronic device that accepts data from the user, processes it, produces results, displays them to the users, and stores the results for future usage.</a:t>
            </a:r>
          </a:p>
          <a:p>
            <a:pPr marL="0" indent="0">
              <a:buNone/>
            </a:pPr>
            <a:r>
              <a:rPr lang="en-US" b="1" u="sng" dirty="0"/>
              <a:t>Functions:</a:t>
            </a:r>
          </a:p>
          <a:p>
            <a:pPr marL="0" indent="0">
              <a:buNone/>
            </a:pPr>
            <a:r>
              <a:rPr lang="en-US" b="1" dirty="0"/>
              <a:t>Receiving Input</a:t>
            </a:r>
          </a:p>
          <a:p>
            <a:pPr marL="0" indent="0">
              <a:buNone/>
            </a:pPr>
            <a:r>
              <a:rPr lang="en-US" dirty="0"/>
              <a:t>Data is fed into computer through various input devices like keyboard, mouse, digital pens, etc. Input can also be fed through devices like CD-ROM, pen drive, scanner, etc.</a:t>
            </a:r>
          </a:p>
          <a:p>
            <a:pPr marL="0" indent="0">
              <a:buNone/>
            </a:pPr>
            <a:r>
              <a:rPr lang="en-US" b="1" dirty="0"/>
              <a:t>Processing the information</a:t>
            </a:r>
          </a:p>
          <a:p>
            <a:pPr marL="0" indent="0">
              <a:buNone/>
            </a:pPr>
            <a:r>
              <a:rPr lang="en-US" dirty="0"/>
              <a:t>Operations on the input data are carried out based on the instructions provided in the programs.</a:t>
            </a:r>
          </a:p>
          <a:p>
            <a:pPr marL="0" indent="0">
              <a:buNone/>
            </a:pPr>
            <a:r>
              <a:rPr lang="en-US" b="1" dirty="0"/>
              <a:t>Storing the information</a:t>
            </a:r>
          </a:p>
          <a:p>
            <a:pPr marL="0" indent="0">
              <a:buNone/>
            </a:pPr>
            <a:r>
              <a:rPr lang="en-US" dirty="0"/>
              <a:t>After processing, the information gets stored in the primary or secondary storage area.</a:t>
            </a:r>
          </a:p>
          <a:p>
            <a:pPr marL="0" indent="0">
              <a:buNone/>
            </a:pPr>
            <a:r>
              <a:rPr lang="en-US" b="1" dirty="0"/>
              <a:t>Producing output</a:t>
            </a:r>
          </a:p>
          <a:p>
            <a:pPr marL="0" indent="0">
              <a:buNone/>
            </a:pPr>
            <a:r>
              <a:rPr lang="en-US" dirty="0"/>
              <a:t>The processed information and other details are communicated to the outside world through output devices like monitor, printer, etc.</a:t>
            </a:r>
          </a:p>
          <a:p>
            <a:pPr marL="0" indent="0">
              <a:buNone/>
            </a:pPr>
            <a:endParaRPr lang="en-US" dirty="0"/>
          </a:p>
          <a:p>
            <a:pPr marL="0" indent="0">
              <a:buNone/>
            </a:pPr>
            <a:r>
              <a:rPr lang="en-US" b="1" dirty="0"/>
              <a:t>Data</a:t>
            </a:r>
            <a:r>
              <a:rPr lang="en-US" dirty="0"/>
              <a:t> is a collection of unorganized facts &amp; figures and does not provide any further information regarding patterns, context, etc. Hence data means "unstructured facts and figures".</a:t>
            </a:r>
          </a:p>
          <a:p>
            <a:pPr marL="0" indent="0">
              <a:buNone/>
            </a:pPr>
            <a:r>
              <a:rPr lang="en-US" b="1" dirty="0"/>
              <a:t>Information</a:t>
            </a:r>
            <a:r>
              <a:rPr lang="en-US" dirty="0"/>
              <a:t> is a structured data i.e. organized meaningful and processed data. To process the data and convert into information, a computer is used.</a:t>
            </a:r>
            <a:endParaRPr lang="en-US" u="sng" dirty="0"/>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49B6BDBA-6437-44A3-BC1A-7C8D991B4B9D}"/>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11266" name="Picture 2" descr="The 4 major functions of a computer | captainjack94">
            <a:extLst>
              <a:ext uri="{FF2B5EF4-FFF2-40B4-BE49-F238E27FC236}">
                <a16:creationId xmlns:a16="http://schemas.microsoft.com/office/drawing/2014/main" id="{7F325B00-D752-4705-8FDE-49EFA6FE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485" y="136525"/>
            <a:ext cx="3895165" cy="137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335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266"/>
                                        </p:tgtEl>
                                        <p:attrNameLst>
                                          <p:attrName>style.visibility</p:attrName>
                                        </p:attrNameLst>
                                      </p:cBhvr>
                                      <p:to>
                                        <p:strVal val="visible"/>
                                      </p:to>
                                    </p:set>
                                    <p:animEffect transition="in" filter="fade">
                                      <p:cBhvr>
                                        <p:cTn id="47" dur="500"/>
                                        <p:tgtEl>
                                          <p:spTgt spid="1126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2004 (2nd edition)"/>
  <p:tag name="ISPRING_ULTRA_SCORM_COURSE_ID" val="FEAD2911-7226-4B77-A887-25E50BE1F44D"/>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001B.\u0018{C273B255-4E4C-4601-ABF8-D07FC645117E}&quot;,&quot;F:\\CU\\BlackBoard\\20CST111\\PPT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
  <p:tag name="ISPRING_SCORM_RATE_SLIDES" val="0"/>
  <p:tag name="ISPRING_SCORM_RATE_QUIZZES" val="0"/>
  <p:tag name="ISPRING_SCORM_PASSING_SCORE" val="0.000000"/>
  <p:tag name="ISPRING_CURRENT_PLAYER_ID" val="universal"/>
  <p:tag name="ISPRING_PRESENTATION_TITLE" val="lecture 1 Introduction"/>
  <p:tag name="ISPRING_FIRST_PUBLI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2810</TotalTime>
  <Words>1454</Words>
  <Application>Microsoft Office PowerPoint</Application>
  <PresentationFormat>Widescreen</PresentationFormat>
  <Paragraphs>270</Paragraphs>
  <Slides>28</Slides>
  <Notes>28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4" baseType="lpstr">
      <vt:lpstr>Arial</vt:lpstr>
      <vt:lpstr>Arial Black</vt:lpstr>
      <vt:lpstr>Arial Unicode MS</vt:lpstr>
      <vt:lpstr>Calibri</vt:lpstr>
      <vt:lpstr>Calibri Light</vt:lpstr>
      <vt:lpstr>Casper</vt:lpstr>
      <vt:lpstr>Casper Bold</vt:lpstr>
      <vt:lpstr>Karla</vt:lpstr>
      <vt:lpstr>Open Sans</vt:lpstr>
      <vt:lpstr>Raleway ExtraBold</vt:lpstr>
      <vt:lpstr>Segoe UI</vt:lpstr>
      <vt:lpstr>Times New Roman</vt:lpstr>
      <vt:lpstr>Wingdings</vt:lpstr>
      <vt:lpstr>1_Office Theme</vt:lpstr>
      <vt:lpstr>Contents Slide Master</vt:lpstr>
      <vt:lpstr>CorelDRAW</vt:lpstr>
      <vt:lpstr>PowerPoint Presentation</vt:lpstr>
      <vt:lpstr>Introduction to Problem Solving</vt:lpstr>
      <vt:lpstr>PowerPoint Presentation</vt:lpstr>
      <vt:lpstr> Scheme of Evaluation  </vt:lpstr>
      <vt:lpstr>PowerPoint Presentation</vt:lpstr>
      <vt:lpstr>Basic Applications of Computer </vt:lpstr>
      <vt:lpstr>CONTENTS </vt:lpstr>
      <vt:lpstr>What is a Computer?   </vt:lpstr>
      <vt:lpstr>Functions of Computers </vt:lpstr>
      <vt:lpstr>Computer Characteristics :</vt:lpstr>
      <vt:lpstr>Block Diagram of Computer</vt:lpstr>
      <vt:lpstr>PowerPoint Presentation</vt:lpstr>
      <vt:lpstr>PowerPoint Presentation</vt:lpstr>
      <vt:lpstr>Memory</vt:lpstr>
      <vt:lpstr>PowerPoint Presentation</vt:lpstr>
      <vt:lpstr>PowerPoint Presentation</vt:lpstr>
      <vt:lpstr>PowerPoint Presentation</vt:lpstr>
      <vt:lpstr>Cache Memory </vt:lpstr>
      <vt:lpstr>PowerPoint Presentation</vt:lpstr>
      <vt:lpstr>PowerPoint Presentation</vt:lpstr>
      <vt:lpstr>PowerPoint Presentation</vt:lpstr>
      <vt:lpstr>PowerPoint Presentation</vt:lpstr>
      <vt:lpstr>PowerPoint Presentation</vt:lpstr>
      <vt:lpstr>Frequently Asked question</vt:lpstr>
      <vt:lpstr>Assessment Questions:</vt:lpstr>
      <vt:lpstr>PowerPoint Presentation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Branding</dc:creator>
  <cp:lastModifiedBy>nishu</cp:lastModifiedBy>
  <cp:revision>192</cp:revision>
  <dcterms:created xsi:type="dcterms:W3CDTF">2019-01-09T10:33:58Z</dcterms:created>
  <dcterms:modified xsi:type="dcterms:W3CDTF">2022-06-09T08:31:38Z</dcterms:modified>
</cp:coreProperties>
</file>